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sldIdLst>
    <p:sldId id="256" r:id="rId2"/>
    <p:sldId id="257" r:id="rId3"/>
    <p:sldId id="258" r:id="rId4"/>
    <p:sldId id="259" r:id="rId5"/>
    <p:sldId id="271" r:id="rId6"/>
    <p:sldId id="266" r:id="rId7"/>
    <p:sldId id="267" r:id="rId8"/>
    <p:sldId id="269" r:id="rId9"/>
    <p:sldId id="270" r:id="rId10"/>
    <p:sldId id="289" r:id="rId11"/>
    <p:sldId id="261" r:id="rId12"/>
    <p:sldId id="290" r:id="rId13"/>
    <p:sldId id="293" r:id="rId14"/>
    <p:sldId id="274" r:id="rId15"/>
    <p:sldId id="263" r:id="rId16"/>
    <p:sldId id="275" r:id="rId17"/>
    <p:sldId id="278" r:id="rId18"/>
    <p:sldId id="279" r:id="rId19"/>
    <p:sldId id="282" r:id="rId20"/>
    <p:sldId id="291" r:id="rId21"/>
    <p:sldId id="286" r:id="rId22"/>
    <p:sldId id="285" r:id="rId23"/>
    <p:sldId id="284" r:id="rId24"/>
    <p:sldId id="283" r:id="rId25"/>
    <p:sldId id="292" r:id="rId26"/>
    <p:sldId id="277" r:id="rId27"/>
    <p:sldId id="262" r:id="rId28"/>
    <p:sldId id="273" r:id="rId29"/>
    <p:sldId id="272" r:id="rId30"/>
    <p:sldId id="276" r:id="rId31"/>
    <p:sldId id="281" r:id="rId32"/>
    <p:sldId id="288" r:id="rId33"/>
    <p:sldId id="295" r:id="rId34"/>
    <p:sldId id="294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19" r:id="rId45"/>
    <p:sldId id="305" r:id="rId46"/>
    <p:sldId id="307" r:id="rId47"/>
    <p:sldId id="306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20" r:id="rId60"/>
    <p:sldId id="321" r:id="rId61"/>
    <p:sldId id="323" r:id="rId62"/>
    <p:sldId id="325" r:id="rId63"/>
    <p:sldId id="324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9" r:id="rId77"/>
    <p:sldId id="338" r:id="rId78"/>
    <p:sldId id="340" r:id="rId79"/>
    <p:sldId id="342" r:id="rId80"/>
    <p:sldId id="341" r:id="rId81"/>
    <p:sldId id="343" r:id="rId82"/>
    <p:sldId id="345" r:id="rId83"/>
    <p:sldId id="344" r:id="rId84"/>
    <p:sldId id="346" r:id="rId85"/>
    <p:sldId id="347" r:id="rId86"/>
    <p:sldId id="348" r:id="rId87"/>
    <p:sldId id="349" r:id="rId88"/>
    <p:sldId id="350" r:id="rId89"/>
    <p:sldId id="351" r:id="rId90"/>
    <p:sldId id="358" r:id="rId91"/>
    <p:sldId id="352" r:id="rId92"/>
    <p:sldId id="354" r:id="rId93"/>
    <p:sldId id="356" r:id="rId94"/>
    <p:sldId id="357" r:id="rId95"/>
    <p:sldId id="359" r:id="rId96"/>
    <p:sldId id="353" r:id="rId97"/>
    <p:sldId id="355" r:id="rId9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058" autoAdjust="0"/>
  </p:normalViewPr>
  <p:slideViewPr>
    <p:cSldViewPr snapToGrid="0">
      <p:cViewPr>
        <p:scale>
          <a:sx n="86" d="100"/>
          <a:sy n="86" d="100"/>
        </p:scale>
        <p:origin x="-69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C6B60-D969-421B-8B6B-06C421A2CC4A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245107-C976-47AD-870D-62BD1477CDA9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7004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245107-C976-47AD-870D-62BD1477CDA9}" type="slidenum">
              <a:rPr lang="bg-BG" smtClean="0"/>
              <a:pPr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73363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394065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75533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78675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84465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753138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9290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55498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0965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386317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3942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30884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5">
                <a:lumMod val="67000"/>
              </a:schemeClr>
            </a:gs>
            <a:gs pos="52000">
              <a:schemeClr val="accent5">
                <a:lumMod val="97000"/>
                <a:lumOff val="3000"/>
              </a:schemeClr>
            </a:gs>
            <a:gs pos="69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5157C7-7394-49DB-B5F4-8D9A25DFC867}" type="datetimeFigureOut">
              <a:rPr lang="bg-BG" smtClean="0"/>
              <a:pPr/>
              <a:t>11.9.2023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67BAD-4825-4C6D-A7C4-0E5DEBC7F54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73572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microsoft.com/office/2007/relationships/hdphoto" Target="../media/hdphoto6.wdp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5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11" Type="http://schemas.microsoft.com/office/2007/relationships/hdphoto" Target="../media/hdphoto5.wdp"/><Relationship Id="rId5" Type="http://schemas.openxmlformats.org/officeDocument/2006/relationships/image" Target="../media/image69.jpeg"/><Relationship Id="rId10" Type="http://schemas.openxmlformats.org/officeDocument/2006/relationships/image" Target="../media/image74.pn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Relationship Id="rId9" Type="http://schemas.openxmlformats.org/officeDocument/2006/relationships/image" Target="../media/image10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133.jpeg"/><Relationship Id="rId7" Type="http://schemas.openxmlformats.org/officeDocument/2006/relationships/image" Target="../media/image137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6.jpe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Relationship Id="rId9" Type="http://schemas.openxmlformats.org/officeDocument/2006/relationships/image" Target="../media/image13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2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1.jpeg"/><Relationship Id="rId5" Type="http://schemas.openxmlformats.org/officeDocument/2006/relationships/image" Target="../media/image160.jpeg"/><Relationship Id="rId4" Type="http://schemas.openxmlformats.org/officeDocument/2006/relationships/image" Target="../media/image15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7" Type="http://schemas.openxmlformats.org/officeDocument/2006/relationships/image" Target="../media/image167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1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6.jpeg"/><Relationship Id="rId5" Type="http://schemas.openxmlformats.org/officeDocument/2006/relationships/image" Target="../media/image195.jpeg"/><Relationship Id="rId4" Type="http://schemas.openxmlformats.org/officeDocument/2006/relationships/image" Target="../media/image194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&#1055;&#1083;&#1072;&#1084;&#1077;&#1085;&#1072;\Desktop\3%20&#1043;&#1056;&#1059;&#1055;&#1040;\20220601_095304.mp4" TargetMode="External"/><Relationship Id="rId5" Type="http://schemas.openxmlformats.org/officeDocument/2006/relationships/image" Target="../media/image208.png"/><Relationship Id="rId4" Type="http://schemas.openxmlformats.org/officeDocument/2006/relationships/image" Target="../media/image207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1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3.jpeg"/><Relationship Id="rId4" Type="http://schemas.openxmlformats.org/officeDocument/2006/relationships/image" Target="../media/image222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6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0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28046" y="1941340"/>
            <a:ext cx="6718474" cy="27237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lvl="1" algn="ctr"/>
            <a:r>
              <a:rPr lang="bg-BG" sz="8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ДГ „Мечо Пух“</a:t>
            </a:r>
          </a:p>
          <a:p>
            <a:pPr lvl="1" algn="ctr"/>
            <a:r>
              <a:rPr lang="bg-BG" sz="8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с. Равда</a:t>
            </a:r>
            <a:endParaRPr lang="en-US" sz="8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0365" y="2386258"/>
            <a:ext cx="8639032" cy="4292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23245" y="2539025"/>
            <a:ext cx="2268755" cy="415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870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27175" y="205418"/>
            <a:ext cx="508504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8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История</a:t>
            </a:r>
            <a:endParaRPr lang="en-US" sz="8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9269" y="1430434"/>
            <a:ext cx="1049512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</a:t>
            </a:r>
            <a: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Детската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градина в с. Равда е открита през месец май 1978 г. с директор Мария Иванова Бояджиева и учителка Дияна Димова. През месец септември същата година групите стават две. Учители за втората групa са Радостина Илчева и Мария Бойчева. Детското заведение се е помещавало в построена за целта дървена сграда и се е издържало със средства на Общината. Помощeн персонал от откриването са Василка Бухчева, Величка Даменлиева, Злата Колодеева и Елена Златанова.</a:t>
            </a:r>
          </a:p>
          <a:p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Специална сграда е построена през 1981 г. – панелно строителство за две групи и кухненски блок. Площта на двора на детското заведение е била 3,5 дка - с разположени уреди и съоръжения без обособени площадки за всяка група. При откриването на новата сграда директор на детската градина е </a:t>
            </a:r>
            <a: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Мария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Бойчева, учители – Делиатанасова, Илчева, Николина Иванова, с брой деца – 60, на издръжка на Общината. </a:t>
            </a:r>
            <a:endParaRPr lang="ru-RU" sz="20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м.септември същата година е преместена полудневна група от училище с учител Мария Димитрова. Подготвителната група става целодневна.</a:t>
            </a:r>
          </a:p>
          <a:p>
            <a: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/>
            </a:r>
            <a:br>
              <a:rPr lang="ru-RU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endParaRPr lang="bg-BG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pic>
        <p:nvPicPr>
          <p:cNvPr id="7" name="Picture 2" descr="C:\Users\hp\Desktop\winnie_the_pooh_png_1526221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71502" y="0"/>
            <a:ext cx="2220498" cy="27421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7347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3016" y="2822440"/>
            <a:ext cx="3998984" cy="4035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48463" y="709209"/>
            <a:ext cx="11248485" cy="4486551"/>
          </a:xfrm>
        </p:spPr>
        <p:txBody>
          <a:bodyPr>
            <a:noAutofit/>
          </a:bodyPr>
          <a:lstStyle/>
          <a:p>
            <a:pPr algn="ctr"/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Директори на </a:t>
            </a:r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ДГ 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годините:</a:t>
            </a:r>
            <a:b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 </a:t>
            </a:r>
            <a:b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    1978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г.– Мария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Бояджиева</a:t>
            </a:r>
            <a:b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1979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г.– Мария Бойчева</a:t>
            </a:r>
            <a:b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    1983 г.– Радостина Илчева</a:t>
            </a:r>
            <a:b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   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1987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г.– Мария Димитрова</a:t>
            </a:r>
            <a:b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    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  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2017 г. - Мариета Маринова-Митова</a:t>
            </a:r>
          </a:p>
        </p:txBody>
      </p:sp>
    </p:spTree>
    <p:extLst>
      <p:ext uri="{BB962C8B-B14F-4D97-AF65-F5344CB8AC3E}">
        <p14:creationId xmlns:p14="http://schemas.microsoft.com/office/powerpoint/2010/main" xmlns="" val="279211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23882" y="4146997"/>
            <a:ext cx="1968118" cy="2595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168" y="725732"/>
            <a:ext cx="10584767" cy="5472967"/>
          </a:xfrm>
        </p:spPr>
        <p:txBody>
          <a:bodyPr>
            <a:normAutofit/>
          </a:bodyPr>
          <a:lstStyle/>
          <a:p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 настоящия момент детското заведение е в отлично състояние, групите са 4 плюс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яслена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 е на делегиран бюджет. Тежък момент във времето на демокроцията е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опазването на границите на двора. След редица дела от двора е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отцепен 1,5 дка. Средствата за разширение, ремонт и обзавеждане са били винаги недостатъчни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.</a:t>
            </a:r>
            <a:b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последния мандат на това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ръководство са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предоставени достатъчно средства, за да успее детското заведение да придобие настоящия си облик. Дворът му е озеленен и обзаведен с нови уреди за игра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.</a:t>
            </a:r>
            <a:b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 изграждането на ІІ-рия етаж над физкултурния салон всяка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група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има собствена занималня.</a:t>
            </a:r>
            <a:endParaRPr lang="bg-BG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18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5181" y="3855492"/>
            <a:ext cx="5107067" cy="2811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7194" y="218363"/>
            <a:ext cx="4875054" cy="32276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076" y="3746311"/>
            <a:ext cx="4776717" cy="29206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593" y="156949"/>
            <a:ext cx="5281684" cy="33505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24406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9593" y="1027906"/>
            <a:ext cx="4959655" cy="5747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55" y="0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ЕКИП: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7191" y="2178837"/>
            <a:ext cx="97854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   </a:t>
            </a:r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Директор:</a:t>
            </a:r>
          </a:p>
          <a:p>
            <a:r>
              <a:rPr lang="bg-BG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Мариета Маринова – Митова</a:t>
            </a:r>
          </a:p>
          <a:p>
            <a:endParaRPr lang="bg-BG" sz="36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    </a:t>
            </a:r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ЗАС</a:t>
            </a:r>
          </a:p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Петя Дукова</a:t>
            </a:r>
          </a:p>
          <a:p>
            <a:r>
              <a:rPr lang="bg-BG" sz="3600" b="1" spc="5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bg-BG" sz="36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</a:t>
            </a:r>
          </a:p>
          <a:p>
            <a:r>
              <a:rPr lang="bg-BG" sz="3600" b="1" spc="5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bg-BG" sz="36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</a:t>
            </a:r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Счетоводител</a:t>
            </a:r>
            <a:endParaRPr lang="en-US" sz="36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Росица Дърлянова</a:t>
            </a:r>
          </a:p>
          <a:p>
            <a:r>
              <a:rPr lang="bg-BG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          </a:t>
            </a:r>
          </a:p>
          <a:p>
            <a:endParaRPr lang="bg-BG" sz="36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684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6468" y="2498501"/>
            <a:ext cx="5787212" cy="45583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152"/>
            <a:ext cx="10558258" cy="1166884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ЕКИП: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88264" y="1472324"/>
            <a:ext cx="724696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Учители:</a:t>
            </a:r>
            <a:endParaRPr lang="bg-BG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Ст. Учител Калина </a:t>
            </a:r>
            <a:r>
              <a:rPr lang="bg-BG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Лячева</a:t>
            </a:r>
            <a:endParaRPr lang="bg-BG" sz="2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Ст. Учител Марияна Тенева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Ст. Учител Гергана Лячева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Ст. Учител Айлин Юмер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Цветелина Димитрова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Йоанна Милева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Гергана Колодеева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Галина Темелкова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Натали </a:t>
            </a:r>
            <a:r>
              <a:rPr lang="bg-BG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Шпайзер</a:t>
            </a:r>
            <a:endParaRPr lang="bg-BG" sz="2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 Пламена Тодорова</a:t>
            </a:r>
          </a:p>
          <a:p>
            <a:endParaRPr lang="bg-BG" sz="28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83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619" y="-244568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ЕКИП: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38815" y="806780"/>
            <a:ext cx="724696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Помощник-възпитатели:</a:t>
            </a:r>
            <a:endParaRPr lang="bg-BG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Деспина Иванова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Радостина Пейкова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Светослава Христова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Атанаска Джафтанова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Ани Симеонова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Тодорка Димитрова</a:t>
            </a:r>
          </a:p>
          <a:p>
            <a:endParaRPr lang="bg-BG" sz="2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Готвачи:</a:t>
            </a: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Недка Кирякова</a:t>
            </a:r>
          </a:p>
          <a:p>
            <a:r>
              <a:rPr lang="bg-BG" sz="20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Донка Григорова</a:t>
            </a:r>
          </a:p>
          <a:p>
            <a:endParaRPr lang="bg-BG" sz="2000" b="1" spc="5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r>
              <a:rPr lang="bg-BG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Перачка и работник кухня:</a:t>
            </a:r>
            <a:endParaRPr lang="bg-BG" sz="2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Ангелина Станчева</a:t>
            </a:r>
          </a:p>
          <a:p>
            <a:endParaRPr lang="bg-BG" sz="2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Огняр - поддръжка:</a:t>
            </a:r>
            <a:endParaRPr lang="bg-BG" sz="2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Атанас Лячев</a:t>
            </a:r>
            <a:endParaRPr lang="bg-BG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2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20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20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505" y="846161"/>
            <a:ext cx="2942406" cy="2206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52848" y="433317"/>
            <a:ext cx="3198125" cy="23985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402" y="4022247"/>
            <a:ext cx="3326481" cy="272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587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0200" y="0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ЕКИП: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3348" y="1664189"/>
            <a:ext cx="91311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Медицински сестри:</a:t>
            </a:r>
          </a:p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Кабинет - Венета Червенкова</a:t>
            </a:r>
          </a:p>
          <a:p>
            <a:r>
              <a:rPr lang="bg-BG" sz="36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Калина Христова</a:t>
            </a:r>
          </a:p>
          <a:p>
            <a:r>
              <a:rPr lang="bg-BG" sz="36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Паунка Панайотова</a:t>
            </a:r>
            <a:endParaRPr lang="en-US" sz="3600" b="1" spc="5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36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36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1149" y="2835157"/>
            <a:ext cx="3648501" cy="2736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889" b="97778" l="2128" r="96277">
                        <a14:foregroundMark x1="57979" y1="8444" x2="57979" y2="8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3183" y="125507"/>
            <a:ext cx="23876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451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10200" y="0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ЕКИП: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4542" y="1621986"/>
            <a:ext cx="91311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Психолог:</a:t>
            </a:r>
          </a:p>
          <a:p>
            <a:r>
              <a:rPr lang="bg-BG" sz="3600" b="1" spc="5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Йорданка Пейкова </a:t>
            </a:r>
            <a:endParaRPr lang="en-US" sz="3600" b="1" spc="5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  <a:p>
            <a:endParaRPr lang="bg-BG" sz="36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36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endParaRPr lang="bg-BG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393" b="94107" l="9556" r="90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1913" y="3030466"/>
            <a:ext cx="5880087" cy="365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89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413" y="103031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 уютната си материална база, детското заведение е приказен дом за децата. </a:t>
            </a:r>
            <a:br>
              <a:rPr lang="bg-BG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Всяка занималня е оборудвана с интерактивна дъска, мултимедия и лаптоп.</a:t>
            </a:r>
            <a:endParaRPr lang="bg-BG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009" y="3935286"/>
            <a:ext cx="3612004" cy="27090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568" y="4272511"/>
            <a:ext cx="3356286" cy="25172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568" y="1428594"/>
            <a:ext cx="3560069" cy="26700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68581" y="1210644"/>
            <a:ext cx="3398861" cy="2549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1164" y="2485217"/>
            <a:ext cx="3629671" cy="2722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5431" y="4449038"/>
            <a:ext cx="1730991" cy="240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001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61007" y="4739425"/>
            <a:ext cx="3622319" cy="21185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97735" y="579549"/>
            <a:ext cx="92599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Учебно-възпитателния процес е съобразен с държавните образовтелни изисквания за предучилищно възпитание и подготовка за училище.</a:t>
            </a:r>
          </a:p>
          <a:p>
            <a:r>
              <a:rPr lang="bg-BG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Осъществява се чрез образователни направления – математика, български език, околен свят, музика, изобразително изкуство, конструиране и технологии и физическо възпитание. </a:t>
            </a:r>
          </a:p>
          <a:p>
            <a:r>
              <a:rPr lang="bg-BG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Децата с желание и много положителни емоции участват в празници, тържества и развлечения.</a:t>
            </a:r>
            <a:endParaRPr lang="bg-BG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8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49216" y="248934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 Допълнителни дейности извън учебната програма:</a:t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/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/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-народни танци;</a:t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 футбол;</a:t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/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 английски език.</a:t>
            </a:r>
            <a:b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endParaRPr lang="bg-BG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151" y="1266646"/>
            <a:ext cx="10571409" cy="2674289"/>
          </a:xfrm>
        </p:spPr>
        <p:txBody>
          <a:bodyPr>
            <a:noAutofit/>
          </a:bodyPr>
          <a:lstStyle/>
          <a:p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ВАЖНИ ЗА НАС СЪБИТИЯ</a:t>
            </a:r>
            <a:b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УЧЕБНАТА</a:t>
            </a:r>
            <a:b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2018-2019  ГОДИНА</a:t>
            </a:r>
            <a:endParaRPr lang="bg-BG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9271" y="3333750"/>
            <a:ext cx="48577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63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20" y="252203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70695" y="127518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t"/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21.11 Въведение Богородично - Ден на християнското семейство</a:t>
            </a:r>
            <a:endParaRPr lang="ru-RU" sz="24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0519" y="2441524"/>
            <a:ext cx="2704564" cy="20284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8" t="21221" r="49547" b="26385"/>
          <a:stretch/>
        </p:blipFill>
        <p:spPr>
          <a:xfrm>
            <a:off x="3132175" y="2578993"/>
            <a:ext cx="1918952" cy="359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91" t="22653" r="10754" b="12243"/>
          <a:stretch/>
        </p:blipFill>
        <p:spPr>
          <a:xfrm>
            <a:off x="5422005" y="2350394"/>
            <a:ext cx="2627290" cy="2910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5" t="28545" r="751" b="15681"/>
          <a:stretch/>
        </p:blipFill>
        <p:spPr>
          <a:xfrm>
            <a:off x="8547163" y="1812700"/>
            <a:ext cx="3452191" cy="1532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04" t="25728" r="3990" b="15118"/>
          <a:stretch/>
        </p:blipFill>
        <p:spPr>
          <a:xfrm>
            <a:off x="8146609" y="3303432"/>
            <a:ext cx="3852745" cy="1951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72" r="2300" b="10986"/>
          <a:stretch/>
        </p:blipFill>
        <p:spPr>
          <a:xfrm>
            <a:off x="259395" y="4668974"/>
            <a:ext cx="3618812" cy="2076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28" t="27127" r="18969" b="-2369"/>
          <a:stretch/>
        </p:blipFill>
        <p:spPr>
          <a:xfrm>
            <a:off x="8889106" y="4775567"/>
            <a:ext cx="3110248" cy="2082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44" t="21596" r="8497" b="19812"/>
          <a:stretch/>
        </p:blipFill>
        <p:spPr>
          <a:xfrm>
            <a:off x="4397543" y="4775567"/>
            <a:ext cx="3660154" cy="2014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108" r="21174"/>
          <a:stretch/>
        </p:blipFill>
        <p:spPr>
          <a:xfrm>
            <a:off x="44049" y="559881"/>
            <a:ext cx="2494581" cy="168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59860" y="202606"/>
            <a:ext cx="1984109" cy="1488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16602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820" y="252203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85915" y="1577766"/>
            <a:ext cx="8214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Коледен празник в ДГ "Мечо Пух" с. Равда</a:t>
            </a:r>
            <a:endParaRPr lang="ru-RU" sz="28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296" r="4512"/>
          <a:stretch/>
        </p:blipFill>
        <p:spPr>
          <a:xfrm>
            <a:off x="4480424" y="2369712"/>
            <a:ext cx="3494391" cy="3449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49" y="2369712"/>
            <a:ext cx="4205759" cy="3449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043" b="25827"/>
          <a:stretch/>
        </p:blipFill>
        <p:spPr>
          <a:xfrm>
            <a:off x="8274699" y="2369712"/>
            <a:ext cx="3917301" cy="3449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4116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556" y="374230"/>
            <a:ext cx="2530282" cy="3276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341" r="1988" b="15815"/>
          <a:stretch/>
        </p:blipFill>
        <p:spPr>
          <a:xfrm>
            <a:off x="426268" y="3383401"/>
            <a:ext cx="5732408" cy="3207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697" y="203009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18956" y="1658599"/>
            <a:ext cx="72298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Коледари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-IV</a:t>
            </a: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„Слънце“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29" r="1423" b="24112"/>
          <a:stretch/>
        </p:blipFill>
        <p:spPr>
          <a:xfrm>
            <a:off x="6881680" y="3383401"/>
            <a:ext cx="5265836" cy="3210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7519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243" y="75331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36642" y="1658599"/>
            <a:ext cx="79944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Сурвакари</a:t>
            </a:r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-III</a:t>
            </a: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„Пчелички“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5043" y="2648912"/>
            <a:ext cx="3657599" cy="3983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7741" y="2624190"/>
            <a:ext cx="3554569" cy="4008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47423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32" y="0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7219" y="1339921"/>
            <a:ext cx="357181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Баба Марта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3892" y="3721993"/>
            <a:ext cx="5185893" cy="2917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7999" y="2923861"/>
            <a:ext cx="2786398" cy="3715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24" b="33864"/>
          <a:stretch/>
        </p:blipFill>
        <p:spPr>
          <a:xfrm>
            <a:off x="8386850" y="1081506"/>
            <a:ext cx="3466698" cy="3069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282" r="-746"/>
          <a:stretch/>
        </p:blipFill>
        <p:spPr>
          <a:xfrm>
            <a:off x="93532" y="2923861"/>
            <a:ext cx="3494467" cy="3686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2021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32" y="0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12824" y="662781"/>
            <a:ext cx="3389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Трети март</a:t>
            </a:r>
            <a:endParaRPr lang="ru-RU" sz="36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325" y="3997782"/>
            <a:ext cx="4801514" cy="27008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33991" r="8379" b="22440"/>
          <a:stretch/>
        </p:blipFill>
        <p:spPr>
          <a:xfrm>
            <a:off x="3764227" y="1441579"/>
            <a:ext cx="2879223" cy="24340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8812" y="1569880"/>
            <a:ext cx="3881927" cy="2183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757" t="779"/>
          <a:stretch/>
        </p:blipFill>
        <p:spPr>
          <a:xfrm>
            <a:off x="93532" y="1529210"/>
            <a:ext cx="3038489" cy="2224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3450" y="3997781"/>
            <a:ext cx="4715099" cy="2652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23427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870" y="-123516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4006" y="749738"/>
            <a:ext cx="78085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 март – празник на мама</a:t>
            </a:r>
          </a:p>
          <a:p>
            <a:pPr algn="ctr" fontAlgn="t"/>
            <a:r>
              <a:rPr lang="en-US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 </a:t>
            </a:r>
            <a:r>
              <a:rPr lang="bg-BG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„Звездички 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58" b="11549"/>
          <a:stretch/>
        </p:blipFill>
        <p:spPr>
          <a:xfrm>
            <a:off x="7978963" y="2083225"/>
            <a:ext cx="4122885" cy="4949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61" t="24290" r="2564" b="1350"/>
          <a:stretch/>
        </p:blipFill>
        <p:spPr>
          <a:xfrm>
            <a:off x="198406" y="3186506"/>
            <a:ext cx="7870709" cy="3846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615" r="2604" b="21127"/>
          <a:stretch/>
        </p:blipFill>
        <p:spPr>
          <a:xfrm>
            <a:off x="382772" y="1479676"/>
            <a:ext cx="2798309" cy="23003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681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870" y="-123516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4006" y="749738"/>
            <a:ext cx="78085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 март – празник на мама</a:t>
            </a:r>
          </a:p>
          <a:p>
            <a:pPr algn="ctr" fontAlgn="t"/>
            <a:r>
              <a:rPr lang="en-US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 </a:t>
            </a:r>
            <a:r>
              <a:rPr lang="bg-BG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„Теменужки“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4006" y="2345253"/>
            <a:ext cx="7379594" cy="4151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1642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870" y="-123516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4006" y="749738"/>
            <a:ext cx="78085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 март – празник на мама</a:t>
            </a:r>
          </a:p>
          <a:p>
            <a:pPr algn="ctr" fontAlgn="t"/>
            <a:r>
              <a:rPr lang="en-US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 </a:t>
            </a:r>
            <a:r>
              <a:rPr lang="bg-BG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„Пчелички“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9" t="7899" r="3769" b="28323"/>
          <a:stretch/>
        </p:blipFill>
        <p:spPr>
          <a:xfrm>
            <a:off x="2047741" y="2343955"/>
            <a:ext cx="8255358" cy="4172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83637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6552" y="2237145"/>
            <a:ext cx="5200918" cy="29255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393" y="2237145"/>
            <a:ext cx="5314682" cy="29895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870" y="-123516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Празници и тържества: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74006" y="749738"/>
            <a:ext cx="780854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 март – празник на мама</a:t>
            </a:r>
          </a:p>
          <a:p>
            <a:pPr algn="ctr" fontAlgn="t"/>
            <a:r>
              <a:rPr lang="en-US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sz="4000" b="1" i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„Слънце“</a:t>
            </a:r>
            <a:endParaRPr lang="ru-RU" sz="40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870" y="4431264"/>
            <a:ext cx="4065415" cy="22867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17480" y="4353420"/>
            <a:ext cx="4203804" cy="236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97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854" y="0"/>
            <a:ext cx="8931915" cy="1371595"/>
          </a:xfrm>
        </p:spPr>
        <p:txBody>
          <a:bodyPr/>
          <a:lstStyle/>
          <a:p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Съвместни дейности с родителите: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9204" y="1124460"/>
            <a:ext cx="8847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Зимно </a:t>
            </a:r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ателие - Родители - Деца - Учители</a:t>
            </a:r>
            <a:endParaRPr lang="ru-RU" sz="28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2496" y="1702558"/>
            <a:ext cx="3703093" cy="2777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589" y="1702558"/>
            <a:ext cx="3703092" cy="2777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38693" y="1702558"/>
            <a:ext cx="3703092" cy="27773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0042" y="3954721"/>
            <a:ext cx="3703092" cy="2777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325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47" r="8469" b="16789"/>
          <a:stretch/>
        </p:blipFill>
        <p:spPr>
          <a:xfrm>
            <a:off x="7160655" y="1882748"/>
            <a:ext cx="2240922" cy="2902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50" r="3191"/>
          <a:stretch/>
        </p:blipFill>
        <p:spPr>
          <a:xfrm>
            <a:off x="4765135" y="1933138"/>
            <a:ext cx="1953632" cy="2723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49" r="4467" b="13395"/>
          <a:stretch/>
        </p:blipFill>
        <p:spPr>
          <a:xfrm>
            <a:off x="4931018" y="3937200"/>
            <a:ext cx="2134486" cy="27805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854" y="0"/>
            <a:ext cx="8931915" cy="1371595"/>
          </a:xfrm>
        </p:spPr>
        <p:txBody>
          <a:bodyPr/>
          <a:lstStyle/>
          <a:p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Съвместни дейности с родителите: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09273" y="1245429"/>
            <a:ext cx="92817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Сурвакарско ателие в трета Група "Пчелички"</a:t>
            </a:r>
            <a:endParaRPr lang="ru-RU" sz="28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021" r="7020" b="30898"/>
          <a:stretch/>
        </p:blipFill>
        <p:spPr>
          <a:xfrm>
            <a:off x="1937854" y="4313278"/>
            <a:ext cx="2587592" cy="2291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08" r="8296" b="18753"/>
          <a:stretch/>
        </p:blipFill>
        <p:spPr>
          <a:xfrm>
            <a:off x="9754530" y="2024105"/>
            <a:ext cx="2437470" cy="26801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165" r="638"/>
          <a:stretch/>
        </p:blipFill>
        <p:spPr>
          <a:xfrm>
            <a:off x="7572908" y="4050531"/>
            <a:ext cx="2005146" cy="2553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255" r="3402" b="17089"/>
          <a:stretch/>
        </p:blipFill>
        <p:spPr>
          <a:xfrm>
            <a:off x="2757154" y="2024105"/>
            <a:ext cx="1820911" cy="2009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144" r="4889"/>
          <a:stretch/>
        </p:blipFill>
        <p:spPr>
          <a:xfrm>
            <a:off x="130357" y="2552522"/>
            <a:ext cx="2470262" cy="32414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98261" l="556" r="95222">
                        <a14:foregroundMark x1="24333" y1="81304" x2="24333" y2="81304"/>
                        <a14:foregroundMark x1="49667" y1="85870" x2="49667" y2="85870"/>
                        <a14:foregroundMark x1="78889" y1="81087" x2="78889" y2="81087"/>
                        <a14:foregroundMark x1="45222" y1="25435" x2="45222" y2="25435"/>
                        <a14:foregroundMark x1="50556" y1="30870" x2="50556" y2="30870"/>
                        <a14:foregroundMark x1="42333" y1="38261" x2="42333" y2="38261"/>
                        <a14:foregroundMark x1="51222" y1="49565" x2="51222" y2="49565"/>
                        <a14:foregroundMark x1="79556" y1="73261" x2="79556" y2="73261"/>
                        <a14:foregroundMark x1="70556" y1="69565" x2="70556" y2="69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7640" y="4878023"/>
            <a:ext cx="4060431" cy="2075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0" b="98971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759179" y="0"/>
            <a:ext cx="3163380" cy="239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12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3" r="20572" b="21588"/>
          <a:stretch/>
        </p:blipFill>
        <p:spPr>
          <a:xfrm>
            <a:off x="10163253" y="154547"/>
            <a:ext cx="1931832" cy="29235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11" t="2370"/>
          <a:stretch/>
        </p:blipFill>
        <p:spPr>
          <a:xfrm>
            <a:off x="7972024" y="2446986"/>
            <a:ext cx="3054114" cy="42435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854" y="0"/>
            <a:ext cx="8931915" cy="1371595"/>
          </a:xfrm>
        </p:spPr>
        <p:txBody>
          <a:bodyPr/>
          <a:lstStyle/>
          <a:p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Съвместни дейности с родителите: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5210" y="1623833"/>
            <a:ext cx="954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Пролетно ателие - Родители - Деца - Учители</a:t>
            </a:r>
            <a:endParaRPr lang="ru-RU" sz="2800" b="1" i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9633" y="2715472"/>
            <a:ext cx="2953823" cy="39384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147" y="2446986"/>
            <a:ext cx="3259965" cy="43466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43" y="222377"/>
            <a:ext cx="1289390" cy="214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346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8" y="-139948"/>
            <a:ext cx="11559862" cy="1229017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Съвместни дейности: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8740" y="627404"/>
            <a:ext cx="11214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Посещение </a:t>
            </a:r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„Слънце“ </a:t>
            </a:r>
            <a:r>
              <a:rPr lang="ru-RU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в </a:t>
            </a:r>
            <a:r>
              <a:rPr lang="ru-RU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училище "Св. Св. Кирил и Методий"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2180" y="1325563"/>
            <a:ext cx="5224530" cy="3918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7949" y="1325563"/>
            <a:ext cx="4979831" cy="373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2949" y="4233929"/>
            <a:ext cx="3498761" cy="26240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027" y="4277184"/>
            <a:ext cx="2919922" cy="248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862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77340" y="184658"/>
            <a:ext cx="1969394" cy="19693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9" t="8826" r="20610" b="20564"/>
          <a:stretch/>
        </p:blipFill>
        <p:spPr>
          <a:xfrm>
            <a:off x="6212814" y="1337848"/>
            <a:ext cx="4064526" cy="2867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8" y="-217668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Инициативи: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96727" y="619427"/>
            <a:ext cx="6160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bg-BG" sz="2800" b="1" dirty="0" smtClean="0">
                <a:solidFill>
                  <a:srgbClr val="F1BD0C"/>
                </a:solidFill>
                <a:latin typeface="Segoe Print" panose="02000600000000000000" pitchFamily="2" charset="0"/>
              </a:rPr>
              <a:t>Играчка пусни – усмивка дари!</a:t>
            </a:r>
            <a:endParaRPr lang="bg-BG" sz="2800" b="1" i="0" dirty="0">
              <a:solidFill>
                <a:srgbClr val="F1BD0C"/>
              </a:solidFill>
              <a:effectLst/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366" b="1855"/>
          <a:stretch/>
        </p:blipFill>
        <p:spPr>
          <a:xfrm>
            <a:off x="1391050" y="1436837"/>
            <a:ext cx="3566468" cy="26484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0342" y="4373624"/>
            <a:ext cx="4399476" cy="23008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441" y="4262354"/>
            <a:ext cx="4486008" cy="2523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67615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8" y="-217668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Инициативи: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30911" y="727944"/>
            <a:ext cx="71497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bg-BG" sz="32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Кампания - "Сами и приятели"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61487" y="1710727"/>
            <a:ext cx="3668869" cy="4928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219" y="3867418"/>
            <a:ext cx="3357629" cy="335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999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881392" cy="2148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8" y="-217668"/>
            <a:ext cx="10515600" cy="1325563"/>
          </a:xfrm>
        </p:spPr>
        <p:txBody>
          <a:bodyPr/>
          <a:lstStyle/>
          <a:p>
            <a:pPr algn="ctr"/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Инициативи:</a:t>
            </a:r>
            <a:endParaRPr lang="bg-BG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3989" y="789500"/>
            <a:ext cx="11107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bg-BG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Ме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ждународен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ден на редките 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болест</a:t>
            </a:r>
            <a:r>
              <a:rPr lang="bg-BG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</a:t>
            </a:r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</a:t>
            </a:r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- 28.02. 2019г.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7658" y="3683118"/>
            <a:ext cx="5552204" cy="31231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85" y="2009104"/>
            <a:ext cx="4267231" cy="24003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5064" y="4504939"/>
            <a:ext cx="4991278" cy="23012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3685" y="1377004"/>
            <a:ext cx="4690819" cy="2207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22984" y="2176712"/>
            <a:ext cx="3266662" cy="244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59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8" y="-217668"/>
            <a:ext cx="10515600" cy="1325563"/>
          </a:xfrm>
        </p:spPr>
        <p:txBody>
          <a:bodyPr/>
          <a:lstStyle/>
          <a:p>
            <a:pPr algn="ctr"/>
            <a:r>
              <a:rPr lang="bg-BG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Инициативи:</a:t>
            </a:r>
            <a:endParaRPr lang="bg-BG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23239" y="680193"/>
            <a:ext cx="7241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ru-RU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"Как да се грижим за нашите зъбки"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350" r="3568" b="14527"/>
          <a:stretch/>
        </p:blipFill>
        <p:spPr>
          <a:xfrm>
            <a:off x="1524000" y="2936260"/>
            <a:ext cx="5792541" cy="28849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4428" y="1243013"/>
            <a:ext cx="4384407" cy="2466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873" y="3793510"/>
            <a:ext cx="5447982" cy="3064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338" r="1394" b="11925"/>
          <a:stretch/>
        </p:blipFill>
        <p:spPr>
          <a:xfrm>
            <a:off x="8800434" y="1384294"/>
            <a:ext cx="3324293" cy="3103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80" t="12207" r="7350" b="5352"/>
          <a:stretch/>
        </p:blipFill>
        <p:spPr>
          <a:xfrm>
            <a:off x="8478886" y="3841086"/>
            <a:ext cx="3645724" cy="29693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903" b="20939"/>
          <a:stretch/>
        </p:blipFill>
        <p:spPr>
          <a:xfrm>
            <a:off x="273727" y="3635916"/>
            <a:ext cx="3055781" cy="3222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896" t="21143" r="21174"/>
          <a:stretch/>
        </p:blipFill>
        <p:spPr>
          <a:xfrm>
            <a:off x="0" y="1154239"/>
            <a:ext cx="3464747" cy="2797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17907" y="-68549"/>
            <a:ext cx="2406703" cy="160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142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151" y="1266646"/>
            <a:ext cx="10571409" cy="2674289"/>
          </a:xfrm>
        </p:spPr>
        <p:txBody>
          <a:bodyPr>
            <a:noAutofit/>
          </a:bodyPr>
          <a:lstStyle/>
          <a:p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ВАЖНИ ЗА НАС СЪБИТИЯ</a:t>
            </a:r>
            <a:b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УЧЕБНАТА</a:t>
            </a:r>
            <a:b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201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9</a:t>
            </a: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-20</a:t>
            </a:r>
            <a:r>
              <a:rPr lang="en-US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20</a:t>
            </a:r>
            <a:r>
              <a:rPr lang="bg-BG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 ГОДИНА</a:t>
            </a:r>
            <a:endParaRPr lang="bg-BG" sz="5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Segoe Print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9271" y="3333750"/>
            <a:ext cx="48577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363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52268" y="315052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16.09.2019г. бе открита с празничен спектакъл, учебната 2019-2020г.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“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отбелязаха откриването на учебната година с празник под наслов “Усмивка” пред родители и учители.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изпълниха стихотворения и песни.</a:t>
            </a:r>
            <a:endParaRPr lang="bg-BG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3794" y="281290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Учебната 2019-2020г. Започна с една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яслена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и четири групи с общо 129 деца.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новата учебна година за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яслена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,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бе избрана програмната система на издателство “Просвета”, за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– издателство “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Булвест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2000”.</a:t>
            </a:r>
            <a:endParaRPr lang="bg-BG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“Седмица на здравите зъбки”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937846" y="1834385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От 21.10 до 28.19.2019г. Бе проведена инициативата “Седмица на здравите зъбки”, съвместно с д-р Светла Стоянова, която за втора поредна година предостави безплатен индивидуален профилактичен преглед на всяко дете.</a:t>
            </a:r>
            <a:endParaRPr lang="bg-BG" dirty="0"/>
          </a:p>
        </p:txBody>
      </p:sp>
      <p:pic>
        <p:nvPicPr>
          <p:cNvPr id="4" name="Картина 3" descr="2aa45b1faaIMG_2158.jpg"/>
          <p:cNvPicPr>
            <a:picLocks noChangeAspect="1"/>
          </p:cNvPicPr>
          <p:nvPr/>
        </p:nvPicPr>
        <p:blipFill>
          <a:blip r:embed="rId2"/>
          <a:srcRect l="5283" t="21038" r="14087" b="6302"/>
          <a:stretch>
            <a:fillRect/>
          </a:stretch>
        </p:blipFill>
        <p:spPr>
          <a:xfrm>
            <a:off x="6949440" y="1758462"/>
            <a:ext cx="5057910" cy="3418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c6f6cacf34IMG_21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92" y="3586034"/>
            <a:ext cx="4131212" cy="3098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33622" y="0"/>
            <a:ext cx="10515600" cy="1325563"/>
          </a:xfrm>
        </p:spPr>
        <p:txBody>
          <a:bodyPr/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“Седмица на здравите зъбки”</a:t>
            </a:r>
            <a:endParaRPr lang="bg-BG" dirty="0"/>
          </a:p>
        </p:txBody>
      </p:sp>
      <p:pic>
        <p:nvPicPr>
          <p:cNvPr id="3" name="Картина 2" descr="f6f83cf1f5IMG_16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40" y="1041011"/>
            <a:ext cx="3596641" cy="2697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aca00888d5IMG_166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777" y="1871003"/>
            <a:ext cx="3904493" cy="29283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40ace0ba19IMG_165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9205" y="3878104"/>
            <a:ext cx="3635571" cy="2726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661494b50eIMG_165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562" y="1068979"/>
            <a:ext cx="3376467" cy="2532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 descr="bc738aa5a8IMG_177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396" y="3977640"/>
            <a:ext cx="3484099" cy="261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5659" y="2193925"/>
            <a:ext cx="10515600" cy="1325563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31.10.2019г. децата от 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 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отбелязаха Денят на народните будители – 01.11 с песни и стихотворения.</a:t>
            </a:r>
            <a:endParaRPr lang="bg-BG" sz="3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3794" y="604277"/>
            <a:ext cx="10515600" cy="1325563"/>
          </a:xfrm>
        </p:spPr>
        <p:txBody>
          <a:bodyPr>
            <a:noAutofit/>
          </a:bodyPr>
          <a:lstStyle/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В ДГ “Мечо Пух” стартира нова инициатива, чиято цел бе усъвършенстване професионалните качества, умения и способности на екипа. За пръв път бе проведена вътрешна квалификация под формата на обучение, водена от психотерапевта – Йорданка Пейкова, която от тази учебна година е част от екипа на детското заведение. Тя работи индивидуално с групи, както с децата, така и с персонала, консултира и подкрепя родители, които са основна част от съвместното подпомагане на децата.</a:t>
            </a:r>
            <a:endParaRPr lang="bg-BG" sz="2000" dirty="0"/>
          </a:p>
        </p:txBody>
      </p:sp>
      <p:pic>
        <p:nvPicPr>
          <p:cNvPr id="3" name="Картина 2" descr="dd2e77452a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502" y="3599745"/>
            <a:ext cx="4062987" cy="3047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e5c97a83af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543" y="4187027"/>
            <a:ext cx="3317457" cy="2488093"/>
          </a:xfrm>
          <a:prstGeom prst="rect">
            <a:avLst/>
          </a:prstGeom>
        </p:spPr>
      </p:pic>
      <p:pic>
        <p:nvPicPr>
          <p:cNvPr id="6" name="Картина 5" descr="6a5c4921a4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25904" y="1981794"/>
            <a:ext cx="2722088" cy="2041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203d847ab5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13147"/>
            <a:ext cx="2285430" cy="3047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2d905382b82.jpg"/>
          <p:cNvPicPr>
            <a:picLocks noChangeAspect="1"/>
          </p:cNvPicPr>
          <p:nvPr/>
        </p:nvPicPr>
        <p:blipFill>
          <a:blip r:embed="rId6"/>
          <a:srcRect t="24981" r="283"/>
          <a:stretch>
            <a:fillRect/>
          </a:stretch>
        </p:blipFill>
        <p:spPr>
          <a:xfrm>
            <a:off x="6316394" y="2110154"/>
            <a:ext cx="3008235" cy="301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1325563"/>
          </a:xfrm>
        </p:spPr>
        <p:txBody>
          <a:bodyPr/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“Засади дърво за мир”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698696" y="161683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и колектива на ДГ “Мечо Пух”, заедно с любезното съдействие на инж.Димитър Козаров, обогатиха двора на детското заведение с интересни дървесни видове – чинари, американски дъб,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гинко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билоба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,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лироподобно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лале. 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Засаждането на дърветата символизира надеждата и непрекъснатостта на живота.</a:t>
            </a:r>
          </a:p>
        </p:txBody>
      </p:sp>
      <p:pic>
        <p:nvPicPr>
          <p:cNvPr id="4" name="Картина 3" descr="1a1979c3fd2.jpg"/>
          <p:cNvPicPr>
            <a:picLocks noChangeAspect="1"/>
          </p:cNvPicPr>
          <p:nvPr/>
        </p:nvPicPr>
        <p:blipFill>
          <a:blip r:embed="rId2"/>
          <a:srcRect l="15783" t="17507" r="-531" b="8223"/>
          <a:stretch>
            <a:fillRect/>
          </a:stretch>
        </p:blipFill>
        <p:spPr>
          <a:xfrm>
            <a:off x="211015" y="4684541"/>
            <a:ext cx="2996419" cy="1969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 descr="c53b2806cd6.jpg"/>
          <p:cNvPicPr>
            <a:picLocks noChangeAspect="1"/>
          </p:cNvPicPr>
          <p:nvPr/>
        </p:nvPicPr>
        <p:blipFill>
          <a:blip r:embed="rId3"/>
          <a:srcRect l="19115" t="32927" r="24951" b="2111"/>
          <a:stretch>
            <a:fillRect/>
          </a:stretch>
        </p:blipFill>
        <p:spPr>
          <a:xfrm>
            <a:off x="3250013" y="4389120"/>
            <a:ext cx="3779289" cy="2468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 descr="99aaf23d9a5.jpg"/>
          <p:cNvPicPr>
            <a:picLocks noChangeAspect="1"/>
          </p:cNvPicPr>
          <p:nvPr/>
        </p:nvPicPr>
        <p:blipFill>
          <a:blip r:embed="rId4"/>
          <a:srcRect t="25981" r="2482" b="26422"/>
          <a:stretch>
            <a:fillRect/>
          </a:stretch>
        </p:blipFill>
        <p:spPr>
          <a:xfrm>
            <a:off x="7385539" y="3761875"/>
            <a:ext cx="4346916" cy="2828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75c50d50e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0228" y="1018945"/>
            <a:ext cx="5004825" cy="2815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92369" y="0"/>
            <a:ext cx="11170920" cy="1322998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ВЪВЕДЕНИЕ БОГОРОДИЧНО – 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ДЕН НА ХРИСТИЯНСКОТО СЕМЕЙСТВО </a:t>
            </a:r>
            <a:endParaRPr lang="bg-BG" dirty="0">
              <a:latin typeface="Palatino Linotype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92258" y="1308295"/>
            <a:ext cx="70526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В денят на Християнското семейство, 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“Звездички” пресъздадоха сценка, представяща битието на християнското семейство пред всички групи на детското заведение.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яслена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група “Калинки” 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“Слънце” изпълниха песнички, а 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изпълниха стихотворения за семейството.</a:t>
            </a:r>
          </a:p>
        </p:txBody>
      </p:sp>
      <p:pic>
        <p:nvPicPr>
          <p:cNvPr id="7" name="Картина 6" descr="0c38e621802681F25B8-3F4D-4C3E-82FB-B17F4967EB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6" y="3962452"/>
            <a:ext cx="3468915" cy="2601687"/>
          </a:xfrm>
          <a:prstGeom prst="rect">
            <a:avLst/>
          </a:prstGeom>
        </p:spPr>
      </p:pic>
      <p:pic>
        <p:nvPicPr>
          <p:cNvPr id="8" name="Картина 7" descr="cd8874e7dd75C8CE399-9CDF-454D-ACC7-43FAE93B3A6D.jpg"/>
          <p:cNvPicPr>
            <a:picLocks noChangeAspect="1"/>
          </p:cNvPicPr>
          <p:nvPr/>
        </p:nvPicPr>
        <p:blipFill>
          <a:blip r:embed="rId3"/>
          <a:srcRect r="2597" b="4170"/>
          <a:stretch>
            <a:fillRect/>
          </a:stretch>
        </p:blipFill>
        <p:spPr>
          <a:xfrm>
            <a:off x="4445390" y="2958424"/>
            <a:ext cx="5149893" cy="3800017"/>
          </a:xfrm>
          <a:prstGeom prst="rect">
            <a:avLst/>
          </a:prstGeom>
        </p:spPr>
      </p:pic>
      <p:pic>
        <p:nvPicPr>
          <p:cNvPr id="10" name="Картина 9" descr="1342a6182262797209C-F686-4FBE-8DDF-C6B3D5ED68A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4434" y="3946808"/>
            <a:ext cx="2183394" cy="2911192"/>
          </a:xfrm>
          <a:prstGeom prst="rect">
            <a:avLst/>
          </a:prstGeom>
        </p:spPr>
      </p:pic>
      <p:pic>
        <p:nvPicPr>
          <p:cNvPr id="11" name="Картина 10" descr="91711df9bd8E0548E68-296F-4D31-92E3-B13103595F3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5881" y="1509485"/>
            <a:ext cx="3557713" cy="266828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9317" y="336991"/>
            <a:ext cx="11170920" cy="1322998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ВЪВЕДЕНИЕ БОГОРОДИЧНО – 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ДЕН НА ХРИСТИЯНСКОТО СЕМЕЙСТВО </a:t>
            </a:r>
            <a:endParaRPr lang="bg-BG" dirty="0">
              <a:latin typeface="Palatino Linotype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92259" y="1630904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След празника децата от подготвителните групи –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гр. “Теменужки” 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IV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гр. “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”, придружавани от учителите на групите, помощник-възпитателите, помощник на учителя, психологът, медицинската сестра, родители и директора на детското заведение – г-жа Мариета Маринова – Митова, посетиха храма “Света Параскева” в с.Равда и запалиха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свещички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за здраве и благополучие.</a:t>
            </a:r>
            <a:endParaRPr lang="bg-BG" dirty="0"/>
          </a:p>
        </p:txBody>
      </p:sp>
      <p:pic>
        <p:nvPicPr>
          <p:cNvPr id="4" name="Картина 3" descr="93b8a10de86832C502D-3B84-4DCA-97FB-D95461C617E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926" y="1489417"/>
            <a:ext cx="4243754" cy="2387112"/>
          </a:xfrm>
          <a:prstGeom prst="rect">
            <a:avLst/>
          </a:prstGeom>
        </p:spPr>
      </p:pic>
      <p:pic>
        <p:nvPicPr>
          <p:cNvPr id="5" name="Картина 4" descr="5c5598910c311A71412-9CD3-4F49-BB21-5370A6249D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165" y="4239120"/>
            <a:ext cx="3266755" cy="2450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6decfec17a284C92CB7-430A-4CF5-9243-F15D09A45B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020" y="4024422"/>
            <a:ext cx="3553021" cy="2664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0166" y="210382"/>
            <a:ext cx="11170920" cy="1322998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ВЪВЕДЕНИЕ БОГОРОДИЧНО – 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>ДЕН НА ХРИСТИЯНСКОТО СЕМЕЙСТВО </a:t>
            </a:r>
            <a:endParaRPr lang="bg-BG" dirty="0">
              <a:latin typeface="Palatino Linotype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92258" y="1308295"/>
            <a:ext cx="7052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Празничният ден продължи и след 16:00 ч., когато специални гости на тържеството на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гр. “Звездички” бяха родителите на децата от групата.</a:t>
            </a:r>
          </a:p>
        </p:txBody>
      </p:sp>
      <p:pic>
        <p:nvPicPr>
          <p:cNvPr id="4" name="Картина 3" descr="005ab0c861179128364-ED05-4FA9-9D2D-347140EB40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194" y="2806505"/>
            <a:ext cx="3188677" cy="2391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b7bf67789f44A067271-4C7A-4D76-9FB2-D7F402B554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3304" y="4199206"/>
            <a:ext cx="3188677" cy="2391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 descr="9c89a038d72E210E22A-C351-4A02-A4E3-D3F4EDA596C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4186" y="1625963"/>
            <a:ext cx="4134375" cy="3100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50742" y="2447143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месец ноември по програма на МОН/ЕСФ и проект “Активно приобщаване в системата на Предучилищното образование – дейности подпомагащи интегрирането на деца със СОП” бе назначен помощник на учителя – Рени 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Петрушева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.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Срокът на проекта е от 14.11.2019г. До 31.05.2021г.</a:t>
            </a: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3795" y="2390874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05.12.2019г. децата от 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“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взеха участие в запалването на светлините на коледната елха в с.Равда.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изпълниха песни и стихотворения посветени на най-светлия християнски празник – Рождество Христово.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5660" y="2869175"/>
            <a:ext cx="10515600" cy="1325563"/>
          </a:xfrm>
          <a:ln>
            <a:solidFill>
              <a:srgbClr val="FFFF00"/>
            </a:solidFill>
          </a:ln>
        </p:spPr>
        <p:txBody>
          <a:bodyPr>
            <a:no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 9.12 до 13.12.2019г. в ДГ "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Мечо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Пух" се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проведе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инициативата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- "Седмица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четенето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".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1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инициативата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беше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посветен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четенето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и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поднадслов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"Родители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четат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".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Във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всички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-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яслена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до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четвърта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подготвителна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бяха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поканени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по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трима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родители,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които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да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прочетат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любима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приказка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2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инициативата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беше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посветен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книгата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Учителите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децата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от  III ПГ и IV ПГ,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представиха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пред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тях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открита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ситуация "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Денят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книгата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".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3  "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Детска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библиотека" -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Родителите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децата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всички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дариха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книжки за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обогатяване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библиотеките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във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всяка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една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групите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4 - "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Рециклираме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старите книги" - Родители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всички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се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включиха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рециклирането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стари книги с цел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изработка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изделия,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които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ще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бъдат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продадени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благотворителния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коледен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базар в с.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Равда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14.12.2019г от 11:00ч. пред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Кметството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Ден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5 -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Театър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"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Заенце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Баенце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" -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Учителите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на II и IV ПГ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представиха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пред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децата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от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всички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групи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любима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театрализирана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приказка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, с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която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поставиха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край на </a:t>
            </a: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инициативата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bg-BG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31fdc5189eIMG_47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1126"/>
            <a:ext cx="4473305" cy="2516234"/>
          </a:xfrm>
          <a:prstGeom prst="rect">
            <a:avLst/>
          </a:prstGeom>
        </p:spPr>
      </p:pic>
      <p:pic>
        <p:nvPicPr>
          <p:cNvPr id="5" name="Картина 4" descr="bf460cd3faIMG_47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864" y="3329465"/>
            <a:ext cx="1887175" cy="3354978"/>
          </a:xfrm>
          <a:prstGeom prst="rect">
            <a:avLst/>
          </a:prstGeom>
        </p:spPr>
      </p:pic>
      <p:pic>
        <p:nvPicPr>
          <p:cNvPr id="6" name="Картина 5" descr="63f5fd10b6IMG_47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53133" y="590843"/>
            <a:ext cx="2622696" cy="1967022"/>
          </a:xfrm>
          <a:prstGeom prst="rect">
            <a:avLst/>
          </a:prstGeom>
        </p:spPr>
      </p:pic>
      <p:pic>
        <p:nvPicPr>
          <p:cNvPr id="7" name="Картина 6" descr="9a200e9964IMG_473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840" y="3503022"/>
            <a:ext cx="2516234" cy="3354978"/>
          </a:xfrm>
          <a:prstGeom prst="rect">
            <a:avLst/>
          </a:prstGeom>
        </p:spPr>
      </p:pic>
      <p:pic>
        <p:nvPicPr>
          <p:cNvPr id="8" name="Картина 7" descr="600edc7513IMG_475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567" y="3329299"/>
            <a:ext cx="2516234" cy="3354978"/>
          </a:xfrm>
          <a:prstGeom prst="rect">
            <a:avLst/>
          </a:prstGeom>
        </p:spPr>
      </p:pic>
      <p:pic>
        <p:nvPicPr>
          <p:cNvPr id="9" name="Картина 8" descr="ed7505547bIMG_47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323" y="173391"/>
            <a:ext cx="4467100" cy="3354978"/>
          </a:xfrm>
          <a:prstGeom prst="rect">
            <a:avLst/>
          </a:prstGeom>
        </p:spPr>
      </p:pic>
      <p:pic>
        <p:nvPicPr>
          <p:cNvPr id="10" name="Картина 9" descr="b52cfead19IMG_4749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7353" y="614374"/>
            <a:ext cx="4473305" cy="2516234"/>
          </a:xfrm>
          <a:prstGeom prst="rect">
            <a:avLst/>
          </a:prstGeom>
        </p:spPr>
      </p:pic>
      <p:pic>
        <p:nvPicPr>
          <p:cNvPr id="11" name="Картина 10" descr="7e73351bb4IMG_469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12456" y="2419643"/>
            <a:ext cx="2990164" cy="168196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3118" y="702749"/>
            <a:ext cx="10515600" cy="1325563"/>
          </a:xfrm>
        </p:spPr>
        <p:txBody>
          <a:bodyPr>
            <a:noAutofit/>
          </a:bodyPr>
          <a:lstStyle/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19.12.2019г. децата от </a:t>
            </a:r>
            <a:r>
              <a:rPr lang="en-US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 </a:t>
            </a:r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“</a:t>
            </a:r>
            <a:r>
              <a:rPr lang="bg-BG" sz="20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изпълниха обичая “Коледуване” в кметство Равда, където бяха посрещнати от кмета Андон Бакалов и Неговия колектив с много обич и топлина.</a:t>
            </a:r>
            <a:r>
              <a:rPr lang="bg-BG" sz="2000" dirty="0" smtClean="0"/>
              <a:t/>
            </a:r>
            <a:br>
              <a:rPr lang="bg-BG" sz="2000" dirty="0" smtClean="0"/>
            </a:br>
            <a:r>
              <a:rPr lang="bg-BG" sz="2000" dirty="0" smtClean="0"/>
              <a:t/>
            </a:r>
            <a:br>
              <a:rPr lang="bg-BG" sz="2000" dirty="0" smtClean="0"/>
            </a:br>
            <a:endParaRPr lang="bg-BG" sz="2000" dirty="0"/>
          </a:p>
        </p:txBody>
      </p:sp>
      <p:pic>
        <p:nvPicPr>
          <p:cNvPr id="3" name="Картина 2" descr="838ec7a6dd79707973_10216158521946168_1931384039244038144_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206" y="3334043"/>
            <a:ext cx="2410851" cy="3214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e6adac79de79953624_10216158514385979_3104929779237781504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02" y="1669310"/>
            <a:ext cx="4285957" cy="3214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ed24e9324e83940748_542814786321670_8150696700479012864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5656" y="1850082"/>
            <a:ext cx="4713920" cy="2651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1237323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 през тази година добрият старец – Дядо Коледа, не пропусна дечицата от ДГ “Мечо Пух”. 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 много песни, танци и радост, децата посрещнаха добрия гост, който дари всяко дете с любим и очакван подарък.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  <p:pic>
        <p:nvPicPr>
          <p:cNvPr id="3" name="Картина 2" descr="74e461b4c01C80B3C34-BEBF-4CBB-ADC9-F0C04F7084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043" y="3208662"/>
            <a:ext cx="3055740" cy="2291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24132" y="646479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месец декември бе проведено и традиционното за всеки сезон ателие.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Участие в зимното ателие тази година взеха децата от 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 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група “Слънце”, техните родители и учители.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  <p:pic>
        <p:nvPicPr>
          <p:cNvPr id="3" name="Картина 2" descr="9249490f2276640126_10215213658564479_223346826620069478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887" y="2760741"/>
            <a:ext cx="4881545" cy="3661159"/>
          </a:xfrm>
          <a:prstGeom prst="rect">
            <a:avLst/>
          </a:prstGeom>
        </p:spPr>
      </p:pic>
      <p:pic>
        <p:nvPicPr>
          <p:cNvPr id="4" name="Картина 3" descr="965f33b01a78760256_3204555219619710_2430234341666717696_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385" y="2122951"/>
            <a:ext cx="4881545" cy="366115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Учители, помощник-възпитатели, директор, както и целия екип на детското заведение, за поредна година се включиха в коледния благотворителен базар за децата от с.Равда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  <p:pic>
        <p:nvPicPr>
          <p:cNvPr id="3" name="Картина 2" descr="845882eea9IMG_47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398" y="2758780"/>
            <a:ext cx="3613434" cy="2710076"/>
          </a:xfrm>
          <a:prstGeom prst="rect">
            <a:avLst/>
          </a:prstGeom>
        </p:spPr>
      </p:pic>
      <p:pic>
        <p:nvPicPr>
          <p:cNvPr id="4" name="Картина 3" descr="06277d0211IMG_47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982" y="1342195"/>
            <a:ext cx="6597802" cy="494835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6846" y="941900"/>
            <a:ext cx="10515600" cy="1325563"/>
          </a:xfrm>
        </p:spPr>
        <p:txBody>
          <a:bodyPr>
            <a:noAutofit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януари 2020г. децата от </a:t>
            </a:r>
            <a:r>
              <a:rPr lang="en-US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 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ПГ “Теменужки” съвместно с родители и учители, изработиха сурвачки, с които изпълниха обичая “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Сурваки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в кметство Равда.</a:t>
            </a:r>
            <a:r>
              <a:rPr lang="bg-BG" sz="2400" dirty="0" smtClean="0"/>
              <a:t/>
            </a:r>
            <a:br>
              <a:rPr lang="bg-BG" sz="2400" dirty="0" smtClean="0"/>
            </a:b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  <p:pic>
        <p:nvPicPr>
          <p:cNvPr id="3" name="Картина 2" descr="7C695A38-DC51-4C22-9963-21B7A2B9FDB4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0110" y="1772529"/>
            <a:ext cx="3938955" cy="2215662"/>
          </a:xfrm>
          <a:prstGeom prst="rect">
            <a:avLst/>
          </a:prstGeom>
        </p:spPr>
      </p:pic>
      <p:pic>
        <p:nvPicPr>
          <p:cNvPr id="4" name="Картина 3" descr="E6308AD8-2D17-4594-B01C-2F1BE09C3E1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9489" y="1744393"/>
            <a:ext cx="4705805" cy="2647015"/>
          </a:xfrm>
          <a:prstGeom prst="rect">
            <a:avLst/>
          </a:prstGeom>
        </p:spPr>
      </p:pic>
      <p:pic>
        <p:nvPicPr>
          <p:cNvPr id="5" name="Картина 4" descr="BD689B21-7BA1-4115-8262-A75F051CD0A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70538" y="3978701"/>
            <a:ext cx="4818644" cy="271048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6335" y="6746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“В СВЕТА НА ПРИКАЗКИТЕ”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642425" y="2056686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“В света на приказките” е най-новото въведение в ДГ “Мечо Пух”.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28.02.2020г. Специални гости присъстваха на нейното откриване, а отец Божидар отслужи водосвет за здраве и благоденствие.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Специфично организираната сензорна зала е предназначена както за деца с разстройства в развитието и специални потребности, така и за останалите деца, които да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надграждат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свои способности, да учат, релаксират или просто да се забавляват.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“В света на приказките” ще се използва от педагозите на детското заведение, като част от образователния процес по български език.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Картина 3" descr="c462b7b51fIMG_4252.jpg"/>
          <p:cNvPicPr>
            <a:picLocks noChangeAspect="1"/>
          </p:cNvPicPr>
          <p:nvPr/>
        </p:nvPicPr>
        <p:blipFill>
          <a:blip r:embed="rId2"/>
          <a:srcRect l="6965" t="28095" r="8895" b="14682"/>
          <a:stretch>
            <a:fillRect/>
          </a:stretch>
        </p:blipFill>
        <p:spPr>
          <a:xfrm flipH="1">
            <a:off x="6808762" y="2869809"/>
            <a:ext cx="3006229" cy="15333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77b4ffd08eIMG_42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395969" y="4787926"/>
            <a:ext cx="2491176" cy="1868382"/>
          </a:xfrm>
          <a:prstGeom prst="rect">
            <a:avLst/>
          </a:prstGeom>
        </p:spPr>
      </p:pic>
      <p:pic>
        <p:nvPicPr>
          <p:cNvPr id="6" name="Картина 5" descr="379bfab6a4IMG_44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6676159" y="4529963"/>
            <a:ext cx="2491176" cy="1868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cf96fc1787IMG_44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9700824" y="2801926"/>
            <a:ext cx="2491176" cy="1868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441c6d34c9IMG_447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9517944" y="365760"/>
            <a:ext cx="2491176" cy="1868382"/>
          </a:xfrm>
          <a:prstGeom prst="rect">
            <a:avLst/>
          </a:prstGeom>
        </p:spPr>
      </p:pic>
      <p:pic>
        <p:nvPicPr>
          <p:cNvPr id="9" name="Картина 8" descr="7d90017466IMG_444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6671240" y="1167618"/>
            <a:ext cx="1401287" cy="186838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6335" y="67461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“В СВЕТА НА ПРИКАЗКИТЕ”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642425" y="2056686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“В света на приказките” е най-новото въведение в ДГ “Мечо Пух”.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28.02.2020г. Специални гости присъстваха на нейното откриване, а отец Божидар отслужи водосвет за здраве и благоденствие.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Специфично организираната сензорна зала е предназначена както за деца с разстройства в развитието и специални потребности, така и за останалите деца, които да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надграждат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свои способности, да учат, релаксират или просто да се забавляват.</a:t>
            </a:r>
          </a:p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Сензорна зала “В света на приказките” ще се използва от педагозите на детското заведение, като част от образователния процес по български език.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Картина 3" descr="5d7a925965IMG_4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10160849" y="2016590"/>
            <a:ext cx="1705542" cy="2274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a63d56d429IMG_41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9413088" y="4740978"/>
            <a:ext cx="2516259" cy="1887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204a4cbc96IMG_415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514232" y="1359988"/>
            <a:ext cx="1415396" cy="1887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 descr="269e308e18IMG_41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857347" y="3395059"/>
            <a:ext cx="2516259" cy="18871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65aed88337IMG_41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858823" y="1364566"/>
            <a:ext cx="1415396" cy="1887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2778" y="2404939"/>
            <a:ext cx="4732606" cy="2209263"/>
          </a:xfrm>
        </p:spPr>
        <p:txBody>
          <a:bodyPr>
            <a:normAutofit fontScale="90000"/>
          </a:bodyPr>
          <a:lstStyle/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02.03.2020г. Баба Марта посети децата от ДГ “Мечо Пух”. Неотлъчно до нея бяха верните й помощнички – 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Мартелина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и 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Мартиана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.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Добрата старица разказа на малчуганите легендата за мартениците и дари всяко от тях с 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мартеничка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за здраве и вкусна питка.</a:t>
            </a:r>
            <a:b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поздравиха добрата старица с песнички и много усмивки, а накрая всички заедно изпълниха пролетно </a:t>
            </a:r>
            <a:r>
              <a:rPr lang="bg-BG" sz="24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хорце</a:t>
            </a:r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.</a:t>
            </a:r>
            <a:r>
              <a:rPr lang="bg-BG" sz="2400" dirty="0" smtClean="0"/>
              <a:t/>
            </a:r>
            <a:br>
              <a:rPr lang="bg-BG" sz="2400" dirty="0" smtClean="0"/>
            </a:br>
            <a:endParaRPr lang="bg-BG" sz="2400" dirty="0"/>
          </a:p>
        </p:txBody>
      </p:sp>
      <p:pic>
        <p:nvPicPr>
          <p:cNvPr id="3" name="Картина 2" descr="b6f5f0f753IMG_44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240" y="375415"/>
            <a:ext cx="1823317" cy="2431089"/>
          </a:xfrm>
          <a:prstGeom prst="rect">
            <a:avLst/>
          </a:prstGeom>
        </p:spPr>
      </p:pic>
      <p:pic>
        <p:nvPicPr>
          <p:cNvPr id="4" name="Картина 3" descr="10c9377965IMG_443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342" y="3962677"/>
            <a:ext cx="1823317" cy="2431089"/>
          </a:xfrm>
          <a:prstGeom prst="rect">
            <a:avLst/>
          </a:prstGeom>
        </p:spPr>
      </p:pic>
      <p:pic>
        <p:nvPicPr>
          <p:cNvPr id="5" name="Картина 4" descr="e9bf53f885IMG_448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842" y="2926245"/>
            <a:ext cx="3241452" cy="2431089"/>
          </a:xfrm>
          <a:prstGeom prst="rect">
            <a:avLst/>
          </a:prstGeom>
        </p:spPr>
      </p:pic>
      <p:pic>
        <p:nvPicPr>
          <p:cNvPr id="6" name="Картина 5" descr="e0db3e9436IMG_448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8683" y="2541674"/>
            <a:ext cx="1823317" cy="2431089"/>
          </a:xfrm>
          <a:prstGeom prst="rect">
            <a:avLst/>
          </a:prstGeom>
        </p:spPr>
      </p:pic>
      <p:pic>
        <p:nvPicPr>
          <p:cNvPr id="7" name="Картина 6" descr="bca07d02b0IMG_44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70718" y="5340644"/>
            <a:ext cx="1716482" cy="1287362"/>
          </a:xfrm>
          <a:prstGeom prst="rect">
            <a:avLst/>
          </a:prstGeom>
        </p:spPr>
      </p:pic>
      <p:pic>
        <p:nvPicPr>
          <p:cNvPr id="8" name="Картина 7" descr="770dfdc0c8IMG_449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0548" y="0"/>
            <a:ext cx="3241452" cy="2431089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21745" y="393261"/>
            <a:ext cx="6561406" cy="1590284"/>
          </a:xfrm>
        </p:spPr>
        <p:txBody>
          <a:bodyPr>
            <a:norm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3-ти март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936652" y="197188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По случай националния празник на България – 3-ти март, 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“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изработиха табла посветени на трети март.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73438" y="407328"/>
            <a:ext cx="6561406" cy="1590284"/>
          </a:xfrm>
        </p:spPr>
        <p:txBody>
          <a:bodyPr>
            <a:norm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8-ми март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260209" y="24079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Яслена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група “Калинки” и първа група “Слънце” зарадваха любимите си майки с тържество по случай осми март.</a:t>
            </a:r>
            <a:endParaRPr lang="bg-BG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9387" y="2264263"/>
            <a:ext cx="10515600" cy="1325563"/>
          </a:xfrm>
        </p:spPr>
        <p:txBody>
          <a:bodyPr>
            <a:noAutofit/>
          </a:bodyPr>
          <a:lstStyle/>
          <a:p>
            <a:r>
              <a:rPr lang="bg-BG" sz="3200" dirty="0" smtClean="0">
                <a:solidFill>
                  <a:srgbClr val="C00000"/>
                </a:solidFill>
              </a:rPr>
              <a:t/>
            </a:r>
            <a:br>
              <a:rPr lang="bg-BG" sz="3200" dirty="0" smtClean="0">
                <a:solidFill>
                  <a:srgbClr val="C00000"/>
                </a:solidFill>
              </a:rPr>
            </a:b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C00000"/>
                </a:solidFill>
                <a:latin typeface="Segoe Print" panose="02000600000000000000" pitchFamily="2" charset="0"/>
              </a:rPr>
              <a:t> На 13.03.2020г. Във връзка с обявеното извънредно положение и в изпълнение на заповед на Министъра на здравеопазването, бе преустановено посещението на децата в детското заведение.</a:t>
            </a:r>
            <a:r>
              <a:rPr lang="bg-BG" sz="3200" dirty="0" smtClean="0">
                <a:solidFill>
                  <a:srgbClr val="C00000"/>
                </a:solidFill>
              </a:rPr>
              <a:t/>
            </a:r>
            <a:br>
              <a:rPr lang="bg-BG" sz="3200" dirty="0" smtClean="0">
                <a:solidFill>
                  <a:srgbClr val="C00000"/>
                </a:solidFill>
              </a:rPr>
            </a:br>
            <a:endParaRPr lang="bg-BG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81930" y="120918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месец април бе избрано лого на детското заведение – единодушно от всички колеги.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3" name="Картина 2" descr="0991F0C9-934A-4828-B71F-D607CFF60C07.png"/>
          <p:cNvPicPr>
            <a:picLocks noChangeAspect="1"/>
          </p:cNvPicPr>
          <p:nvPr/>
        </p:nvPicPr>
        <p:blipFill>
          <a:blip r:embed="rId2"/>
          <a:srcRect t="28308" r="6704" b="28205"/>
          <a:stretch>
            <a:fillRect/>
          </a:stretch>
        </p:blipFill>
        <p:spPr>
          <a:xfrm>
            <a:off x="3872730" y="2703875"/>
            <a:ext cx="4272464" cy="354218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81930" y="1209187"/>
            <a:ext cx="10515600" cy="1325563"/>
          </a:xfrm>
        </p:spPr>
        <p:txBody>
          <a:bodyPr>
            <a:noAutofit/>
          </a:bodyPr>
          <a:lstStyle/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месец април, помощният персонал на детското заведение се погрижи за засаждането на зеленчукова градина. </a:t>
            </a:r>
            <a:b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месец юни, юли и август, децата от всички възрастови групи на ДГ “Мечо Пух” поливаха, плевиха и събираха зеленчуците от градинката на детското заведение.</a:t>
            </a:r>
            <a:b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000" dirty="0" smtClean="0"/>
              <a:t/>
            </a:r>
            <a:br>
              <a:rPr lang="bg-BG" sz="2000" dirty="0" smtClean="0"/>
            </a:br>
            <a:endParaRPr lang="bg-BG" sz="2000" dirty="0"/>
          </a:p>
        </p:txBody>
      </p:sp>
      <p:pic>
        <p:nvPicPr>
          <p:cNvPr id="1026" name="Picture 2" descr="C:\Users\hp\Downloads\CD7201FF-7D05-4575-A061-A63699A102D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34503" y="2397097"/>
            <a:ext cx="1985815" cy="3144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hp\Downloads\D151FC30-E20E-4AEE-92E8-4174F4A9311C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647478" y="2399806"/>
            <a:ext cx="4393958" cy="3120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C:\Users\hp\Downloads\30525AA0-7F48-4C44-AB35-F43C9984CDC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9296" y="3497790"/>
            <a:ext cx="4373697" cy="2937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15815" y="797013"/>
            <a:ext cx="108773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ВАЖНИ ЗА НАС СЪБИТИЯ</a:t>
            </a:r>
            <a:b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УЧЕБНАТА</a:t>
            </a:r>
            <a:b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2020-20</a:t>
            </a:r>
            <a:r>
              <a:rPr lang="en-US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</a:t>
            </a: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1 ГОДИНА</a:t>
            </a:r>
            <a:endParaRPr lang="bg-BG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4250" y="3128791"/>
            <a:ext cx="4857750" cy="335463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05997" y="848299"/>
            <a:ext cx="10515600" cy="2941503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solidFill>
                  <a:srgbClr val="FFC000"/>
                </a:solidFill>
                <a:latin typeface="Segoe Print" pitchFamily="2" charset="0"/>
              </a:rPr>
              <a:t>На 15.09.2020г. бе открита учебната 2020-2021г.Поради усложнената епидемиологична обстановка в страната,всички празници в ДГ се отбелязаха по групи. </a:t>
            </a:r>
            <a:endParaRPr lang="bg-BG" sz="3600" b="1" dirty="0">
              <a:solidFill>
                <a:srgbClr val="FFC000"/>
              </a:solidFill>
              <a:latin typeface="Segoe Print" pitchFamily="2" charset="0"/>
            </a:endParaRPr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027" y="4277184"/>
            <a:ext cx="2919922" cy="248842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837282" y="855238"/>
            <a:ext cx="938637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/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Учебната 2020-2021г. Започна с една </a:t>
            </a:r>
            <a:r>
              <a:rPr lang="bg-BG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и четири групи с общо 119 деца.</a:t>
            </a:r>
            <a:b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През новата учебна година за </a:t>
            </a:r>
            <a:r>
              <a:rPr lang="bg-BG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, 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 II III 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и </a:t>
            </a:r>
            <a:r>
              <a:rPr lang="en-US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IV 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ПГ бе избрана програмната система на издателство “</a:t>
            </a:r>
            <a:r>
              <a:rPr lang="bg-BG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Булвест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2000 “.</a:t>
            </a:r>
            <a:endParaRPr lang="bg-BG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0336" y="4155999"/>
            <a:ext cx="2919922" cy="248842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3627" y="152189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31.10.20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20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г. 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III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и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отбелязаха Денят на народните будители.</a:t>
            </a:r>
            <a:endParaRPr lang="bg-BG" dirty="0"/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5219" y="3867418"/>
            <a:ext cx="3357629" cy="3357629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72100" y="1399142"/>
            <a:ext cx="10515600" cy="1800857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solidFill>
                  <a:schemeClr val="accent4"/>
                </a:solidFill>
                <a:latin typeface="Segoe Print" pitchFamily="2" charset="0"/>
              </a:rPr>
              <a:t>На 31.11.2020г. детското заведение преустанови работа,поради  въведеното извънредно положение в страната,като мярка срещу ограничението на </a:t>
            </a:r>
            <a:r>
              <a:rPr lang="en-US" sz="3600" b="1" dirty="0" smtClean="0">
                <a:solidFill>
                  <a:schemeClr val="accent4"/>
                </a:solidFill>
                <a:latin typeface="Segoe Print" pitchFamily="2" charset="0"/>
              </a:rPr>
              <a:t>COVID-19 </a:t>
            </a:r>
            <a:r>
              <a:rPr lang="bg-BG" sz="3600" b="1" dirty="0" smtClean="0">
                <a:solidFill>
                  <a:schemeClr val="accent4"/>
                </a:solidFill>
                <a:latin typeface="Segoe Print" pitchFamily="2" charset="0"/>
              </a:rPr>
              <a:t>в България</a:t>
            </a:r>
            <a:r>
              <a:rPr lang="en-US" sz="3600" b="1" dirty="0" smtClean="0">
                <a:solidFill>
                  <a:schemeClr val="accent4"/>
                </a:solidFill>
                <a:latin typeface="Segoe Print" pitchFamily="2" charset="0"/>
              </a:rPr>
              <a:t>.</a:t>
            </a:r>
            <a:endParaRPr lang="bg-BG" sz="3600" b="1" dirty="0">
              <a:solidFill>
                <a:schemeClr val="accent4"/>
              </a:solidFill>
              <a:latin typeface="Segoe Print" pitchFamily="2" charset="0"/>
            </a:endParaRPr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35564" y="4265567"/>
            <a:ext cx="1289390" cy="214247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5318" y="136766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chemeClr val="accent4"/>
                </a:solidFill>
                <a:latin typeface="Segoe Print" pitchFamily="2" charset="0"/>
              </a:rPr>
              <a:t>На 04.01.2021г. Детското заведение отново отвори врати.</a:t>
            </a:r>
            <a:br>
              <a:rPr lang="bg-BG" b="1" dirty="0" smtClean="0">
                <a:solidFill>
                  <a:schemeClr val="accent4"/>
                </a:solidFill>
                <a:latin typeface="Segoe Print" pitchFamily="2" charset="0"/>
              </a:rPr>
            </a:br>
            <a:r>
              <a:rPr lang="bg-BG" b="1" dirty="0" smtClean="0">
                <a:solidFill>
                  <a:schemeClr val="accent4"/>
                </a:solidFill>
                <a:latin typeface="Segoe Print" pitchFamily="2" charset="0"/>
              </a:rPr>
              <a:t>Децата се посреща и изпращаха по график</a:t>
            </a:r>
            <a:r>
              <a:rPr lang="en-US" b="1" dirty="0" smtClean="0">
                <a:solidFill>
                  <a:schemeClr val="accent4"/>
                </a:solidFill>
                <a:latin typeface="Segoe Print" pitchFamily="2" charset="0"/>
              </a:rPr>
              <a:t>,</a:t>
            </a:r>
            <a:r>
              <a:rPr lang="bg-BG" b="1" dirty="0" smtClean="0">
                <a:solidFill>
                  <a:schemeClr val="accent4"/>
                </a:solidFill>
                <a:latin typeface="Segoe Print" pitchFamily="2" charset="0"/>
              </a:rPr>
              <a:t> като се използваха всички противоепидемични мерки.</a:t>
            </a:r>
            <a:endParaRPr lang="bg-BG" dirty="0"/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7027" y="3500371"/>
            <a:ext cx="3357629" cy="3357629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3-ти март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“Теменужки” изработиха знаменца посветени на трети март</a:t>
            </a:r>
            <a:endParaRPr lang="bg-BG" sz="3600" dirty="0"/>
          </a:p>
        </p:txBody>
      </p:sp>
      <p:pic>
        <p:nvPicPr>
          <p:cNvPr id="1026" name="Picture 2" descr="C:\Users\Пламена\Desktop\1 г. 4 г\161544951_347581629921189_706545580647174907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8467" y="2043628"/>
            <a:ext cx="7777909" cy="444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63632" y="4419804"/>
            <a:ext cx="1289390" cy="2142472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82267" y="5413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8-ми март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/>
            </a:r>
            <a:b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</a:t>
            </a:r>
            <a:r>
              <a:rPr lang="bg-BG" sz="31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</a:t>
            </a:r>
            <a:r>
              <a:rPr lang="en-US" sz="31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sz="31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“Теменужки” изработиха кошнички по случай празника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2050" name="Picture 2" descr="C:\Users\Пламена\Desktop\1 г. 4 г\153167257_772474090062248_2264126733932560013_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270" y="2038120"/>
            <a:ext cx="5177928" cy="42414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Пламена\Desktop\1 г. 4 г\154328698_453249179153879_3534266013377308622_n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31386" y="2040014"/>
            <a:ext cx="6421915" cy="41845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“Теменужки” пресъздадоха обичая “Лазаруване”</a:t>
            </a:r>
            <a:endParaRPr lang="bg-BG" dirty="0"/>
          </a:p>
        </p:txBody>
      </p:sp>
      <p:pic>
        <p:nvPicPr>
          <p:cNvPr id="3074" name="Picture 2" descr="C:\Users\Пламена\Desktop\1 г. 4 г\183951502_303744811207753_349983158978410043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8130" y="4459995"/>
            <a:ext cx="6334699" cy="2398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Пламена\Desktop\1 г. 4 г\279888812_1213275722748420_2437040100966756521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89773" y="4256241"/>
            <a:ext cx="4071651" cy="2601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Пламена\Desktop\1 г. 4 г\279863224_4772686736169468_853132979560379100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20" y="1795750"/>
            <a:ext cx="4868537" cy="2467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Пламена\Desktop\1 г. 4 г\279888813_763556828358676_4041263896892798950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99960" y="1839817"/>
            <a:ext cx="6484345" cy="2493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71251" y="71766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  Великден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велики четвъртък, децата боядисаха 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яйчица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и изработиха великденски кошнички.</a:t>
            </a:r>
            <a:endParaRPr lang="bg-BG" dirty="0"/>
          </a:p>
        </p:txBody>
      </p:sp>
      <p:pic>
        <p:nvPicPr>
          <p:cNvPr id="4098" name="Picture 2" descr="C:\Users\Пламена\Desktop\1 г. 4 г\ВЕЛИКД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1008" y="2655065"/>
            <a:ext cx="9121966" cy="4202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2271" y="77274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</a:t>
            </a:r>
            <a:r>
              <a:rPr lang="en-US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IV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ПГ “Теменужки” посетиха ОУ “Св.</a:t>
            </a:r>
            <a:r>
              <a:rPr lang="bg-BG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Св</a:t>
            </a:r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. Кирил и Методий”,с.Равда. Бъдещите първокласници бяха запознати с базата на училището.</a:t>
            </a:r>
            <a:endParaRPr lang="bg-BG" dirty="0"/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72078" y="0"/>
            <a:ext cx="2919922" cy="2488422"/>
          </a:xfrm>
          <a:prstGeom prst="rect">
            <a:avLst/>
          </a:prstGeom>
        </p:spPr>
      </p:pic>
      <p:pic>
        <p:nvPicPr>
          <p:cNvPr id="4" name="Картина 3" descr="IMG-0d9eb9124b258af8bbc2b995cddf056b-V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387" y="3327095"/>
            <a:ext cx="4847423" cy="3277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8" descr="IMG-aab050a071e53f98f834e209dd20e210-V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0957" y="2588964"/>
            <a:ext cx="5535058" cy="4021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82268" y="596479"/>
            <a:ext cx="10515600" cy="2025535"/>
          </a:xfrm>
        </p:spPr>
        <p:txBody>
          <a:bodyPr>
            <a:normAutofit/>
          </a:bodyPr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летните месеци-юни,юли и август, децата се отдадоха на весели игри  и много забавления.</a:t>
            </a:r>
            <a:endParaRPr lang="bg-BG" dirty="0"/>
          </a:p>
        </p:txBody>
      </p:sp>
      <p:pic>
        <p:nvPicPr>
          <p:cNvPr id="8194" name="Picture 2" descr="C:\Users\Пламена\Downloads\20210824_1001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959" y="3349129"/>
            <a:ext cx="8218584" cy="3283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1389694"/>
            <a:ext cx="10515600" cy="1325563"/>
          </a:xfrm>
        </p:spPr>
        <p:txBody>
          <a:bodyPr>
            <a:noAutofit/>
          </a:bodyPr>
          <a:lstStyle/>
          <a:p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ВАЖНИ ЗА НАС СЪБИТИЯ</a:t>
            </a:r>
            <a:b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УЧЕБНАТА</a:t>
            </a:r>
            <a:b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202</a:t>
            </a:r>
            <a:r>
              <a:rPr lang="en-US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1</a:t>
            </a: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-20</a:t>
            </a:r>
            <a:r>
              <a:rPr lang="en-US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22</a:t>
            </a:r>
            <a:r>
              <a:rPr lang="bg-BG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ГОДИНА</a:t>
            </a:r>
            <a:r>
              <a:rPr lang="bg-BG" sz="4800" dirty="0" smtClean="0"/>
              <a:t/>
            </a:r>
            <a:br>
              <a:rPr lang="bg-BG" sz="4800" dirty="0" smtClean="0"/>
            </a:br>
            <a:endParaRPr lang="bg-BG" sz="4800" dirty="0"/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0336" y="4155999"/>
            <a:ext cx="2919922" cy="2488422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26336" y="153291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FFC000"/>
                </a:solidFill>
                <a:latin typeface="Segoe Print" pitchFamily="2" charset="0"/>
              </a:rPr>
              <a:t>На 15.09.2020г. бе открита учебната 2021-2022г.Поради усложнената епидемиологична обстановка в страната,всички празници в ДГ се отбелязаха по групи. </a:t>
            </a:r>
            <a:endParaRPr lang="bg-BG" dirty="0"/>
          </a:p>
        </p:txBody>
      </p:sp>
      <p:pic>
        <p:nvPicPr>
          <p:cNvPr id="3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719" y="4100914"/>
            <a:ext cx="2919922" cy="2488422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8881" y="2965104"/>
            <a:ext cx="10515600" cy="1325563"/>
          </a:xfrm>
        </p:spPr>
        <p:txBody>
          <a:bodyPr>
            <a:no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Учебната 2021-2022г. Започна с една 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и четири групи с общо 125 деца.</a:t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През новата учебна година се избраха следните издателства:</a:t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група- ”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Булвест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2000”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група- “Бит и техника”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II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група-”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Булвест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2000”</a:t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III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ПГ  -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“Чуден свят”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IV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ПГ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–“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Бит и техника”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endParaRPr lang="bg-BG" sz="3600" dirty="0"/>
          </a:p>
        </p:txBody>
      </p:sp>
      <p:pic>
        <p:nvPicPr>
          <p:cNvPr id="2050" name="Picture 2" descr="C:\Users\Пламена\Desktop\3 ГРУПА\20200929_171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031703">
            <a:off x="8667062" y="3190308"/>
            <a:ext cx="2766471" cy="2833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ДЕН НА НАРОДНИТЕ БУДИТЕЛИ</a:t>
            </a:r>
            <a:endParaRPr lang="bg-BG" dirty="0">
              <a:latin typeface="Segoe Print" pitchFamily="2" charset="0"/>
            </a:endParaRPr>
          </a:p>
        </p:txBody>
      </p:sp>
      <p:pic>
        <p:nvPicPr>
          <p:cNvPr id="3" name="Картина 4" descr="IMG-14921a022e956c7c8abaa2d85e4b4bdd-V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915" y="2021594"/>
            <a:ext cx="4003713" cy="355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Картина 5" descr="IMG-de5085e6103f2659ae9b12ec26259b13-V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36735" y="1579084"/>
            <a:ext cx="3939448" cy="3885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isometricOffAxis2Left"/>
            <a:lightRig rig="threePt" dir="t"/>
          </a:scene3d>
        </p:spPr>
      </p:pic>
      <p:pic>
        <p:nvPicPr>
          <p:cNvPr id="5" name="Картина 6" descr="IMG-f43cecde9fce686da5fa5ec4c16d12c1-V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8879" y="2963537"/>
            <a:ext cx="3352800" cy="3731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15318" y="420209"/>
            <a:ext cx="10515600" cy="1325563"/>
          </a:xfrm>
        </p:spPr>
        <p:txBody>
          <a:bodyPr>
            <a:noAutofit/>
          </a:bodyPr>
          <a:lstStyle/>
          <a:p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ВЪВЕДЕНИЕ БОГОРОДИЧНО – </a:t>
            </a:r>
            <a:b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</a:b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ДЕН НА ХРИСТИЯНСКОТО СЕМЕЙСТВО </a:t>
            </a:r>
            <a:endParaRPr lang="bg-BG" sz="4000" b="1" dirty="0">
              <a:latin typeface="Segoe Print" pitchFamily="2" charset="0"/>
            </a:endParaRPr>
          </a:p>
        </p:txBody>
      </p:sp>
      <p:pic>
        <p:nvPicPr>
          <p:cNvPr id="1026" name="Picture 2" descr="C:\Users\Пламена\Desktop\3 ГРУПА\20211119_1039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260" y="2049137"/>
            <a:ext cx="5629620" cy="4428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Пламена\Downloads\20211119_110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422" y="2049137"/>
            <a:ext cx="5409282" cy="44067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7" descr="IMG_20211215_10365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3" y="2005069"/>
            <a:ext cx="4219460" cy="3095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8" descr="IMG_20211215_11541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3389" y="4134424"/>
            <a:ext cx="3692487" cy="2723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4" name="Picture 2" descr="C:\Users\Пламена\Desktop\1 г. 4 г\271494640_1376928882763419_8364290451001788580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07287" y="2071171"/>
            <a:ext cx="4384713" cy="35804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0" y="661011"/>
            <a:ext cx="10515600" cy="908490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КОЛЕДА</a:t>
            </a:r>
            <a:b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</a:b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/>
            </a:r>
            <a:b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</a:b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  <a:t/>
            </a:r>
            <a:b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Palatino Linotype" pitchFamily="18" charset="0"/>
              </a:rPr>
            </a:br>
            <a:endParaRPr lang="bg-BG" sz="4000" b="1" dirty="0"/>
          </a:p>
        </p:txBody>
      </p:sp>
      <p:sp>
        <p:nvSpPr>
          <p:cNvPr id="7" name="Правоъгълник 6"/>
          <p:cNvSpPr/>
          <p:nvPr/>
        </p:nvSpPr>
        <p:spPr>
          <a:xfrm>
            <a:off x="470052" y="957546"/>
            <a:ext cx="10734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Децата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отбелязаха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най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 - </a:t>
            </a:r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светлия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празник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 от </a:t>
            </a:r>
            <a:r>
              <a:rPr lang="ru-RU" sz="2800" b="1" dirty="0" err="1" smtClean="0">
                <a:solidFill>
                  <a:schemeClr val="accent4"/>
                </a:solidFill>
                <a:latin typeface="Segoe Print" pitchFamily="2" charset="0"/>
              </a:rPr>
              <a:t>годината</a:t>
            </a:r>
            <a:r>
              <a:rPr lang="ru-RU" sz="2800" b="1" dirty="0" smtClean="0">
                <a:solidFill>
                  <a:schemeClr val="accent4"/>
                </a:solidFill>
                <a:latin typeface="Segoe Print" pitchFamily="2" charset="0"/>
              </a:rPr>
              <a:t>. </a:t>
            </a:r>
            <a:endParaRPr lang="bg-BG" sz="2800" b="1" dirty="0">
              <a:solidFill>
                <a:schemeClr val="accent4"/>
              </a:solidFill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БАБА МАРТА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dirty="0" smtClean="0"/>
              <a:t/>
            </a:r>
            <a:br>
              <a:rPr lang="bg-BG" dirty="0" smtClean="0"/>
            </a:br>
            <a:endParaRPr lang="bg-BG" sz="2200" b="1" dirty="0">
              <a:solidFill>
                <a:schemeClr val="accent4"/>
              </a:solidFill>
              <a:latin typeface="Segoe Print" pitchFamily="2" charset="0"/>
            </a:endParaRPr>
          </a:p>
        </p:txBody>
      </p:sp>
      <p:pic>
        <p:nvPicPr>
          <p:cNvPr id="4" name="Картина 5" descr="IMG_20220301_10171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843" y="2765233"/>
            <a:ext cx="2892846" cy="390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122" name="Picture 2" descr="C:\Users\Пламена\Desktop\3 ГРУПА\20220221_1724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586635">
            <a:off x="9940306" y="143131"/>
            <a:ext cx="2153742" cy="197127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123" name="Picture 3" descr="C:\Users\Пламена\Desktop\3 ГРУПА\20220221_1742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821244">
            <a:off x="377230" y="292220"/>
            <a:ext cx="2308297" cy="2091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Пламена\Desktop\3 ГРУПА\IMG-8008cb29d403a350459935fe7939f092-V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9268" y="2511846"/>
            <a:ext cx="4649118" cy="4131325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5125" name="Picture 5" descr="C:\Users\Пламена\Downloads\IMG-f526375e9818777e529f786c84f3840a-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3364" y="1233889"/>
            <a:ext cx="3712684" cy="542029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280773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8-ми март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И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тази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година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възпитаниците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Детска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градина „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Мечо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Пух“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посрещнаха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с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нетърпение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8 март –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денят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на мама.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Децата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от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всички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групи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проявиха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творчество и талант, за да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изработят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подарък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–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изненада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с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който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да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зарадват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своите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майки и да им благодарят за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грижите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подкрепата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и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безграничната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любов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.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Въпреки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че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празникът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бе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проведен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онлайн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това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не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попречи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доброто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настроение на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децата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които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пяха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песнички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,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рецитираха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стихчета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и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изпратиха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поздрави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на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своите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майки с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най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–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топлите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 си </a:t>
            </a:r>
            <a:r>
              <a:rPr lang="ru-RU" sz="2200" b="1" dirty="0" err="1" smtClean="0">
                <a:solidFill>
                  <a:schemeClr val="accent4"/>
                </a:solidFill>
                <a:latin typeface="Segoe Print" pitchFamily="2" charset="0"/>
              </a:rPr>
              <a:t>усмивки</a:t>
            </a:r>
            <a:r>
              <a:rPr lang="ru-RU" sz="2200" b="1" dirty="0" smtClean="0">
                <a:solidFill>
                  <a:schemeClr val="accent4"/>
                </a:solidFill>
                <a:latin typeface="Segoe Print" pitchFamily="2" charset="0"/>
              </a:rPr>
              <a:t>.</a:t>
            </a:r>
            <a:endParaRPr lang="bg-BG" sz="2200" b="1" dirty="0">
              <a:solidFill>
                <a:schemeClr val="accent4"/>
              </a:solidFill>
              <a:latin typeface="Segoe Print" pitchFamily="2" charset="0"/>
            </a:endParaRPr>
          </a:p>
        </p:txBody>
      </p:sp>
      <p:pic>
        <p:nvPicPr>
          <p:cNvPr id="4098" name="Picture 2" descr="C:\Users\Пламена\Desktop\1 г. 4 г\276131478_5614900791872325_409801130981802062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3" y="3569465"/>
            <a:ext cx="4307595" cy="32885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Пламена\Desktop\3 ГРУПА\IMG-b623caac37755422376e9c611cac59fa-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6564" y="3756752"/>
            <a:ext cx="5497417" cy="3101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Вълнуващо пътуване в Слънчевата система</a:t>
            </a:r>
            <a:endParaRPr lang="bg-BG" dirty="0"/>
          </a:p>
        </p:txBody>
      </p:sp>
      <p:pic>
        <p:nvPicPr>
          <p:cNvPr id="6146" name="Picture 2" descr="C:\Users\Пламена\Downloads\20220504_105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287" y="1872869"/>
            <a:ext cx="3580481" cy="2897436"/>
          </a:xfrm>
          <a:prstGeom prst="rect">
            <a:avLst/>
          </a:prstGeom>
          <a:noFill/>
        </p:spPr>
      </p:pic>
      <p:pic>
        <p:nvPicPr>
          <p:cNvPr id="6147" name="Picture 3" descr="C:\Users\Пламена\Downloads\20220504_1112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13494" y="187286"/>
            <a:ext cx="3202237" cy="3062690"/>
          </a:xfrm>
          <a:prstGeom prst="rect">
            <a:avLst/>
          </a:prstGeom>
          <a:noFill/>
        </p:spPr>
      </p:pic>
      <p:pic>
        <p:nvPicPr>
          <p:cNvPr id="6148" name="Picture 4" descr="C:\Users\Пламена\Downloads\20220504_112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3192" y="1949987"/>
            <a:ext cx="4649116" cy="47372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За поредна година се проведоха състезанията “</a:t>
            </a:r>
            <a:r>
              <a:rPr lang="bg-BG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Многознайко</a:t>
            </a:r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”. Децата показа много знания  по образователните направления.За положения труд  получиха медали и грамоти.</a:t>
            </a:r>
            <a:endParaRPr lang="bg-BG" sz="2800" dirty="0"/>
          </a:p>
        </p:txBody>
      </p:sp>
      <p:pic>
        <p:nvPicPr>
          <p:cNvPr id="9218" name="Picture 2" descr="C:\Users\Пламена\Desktop\3 ГРУПА\20220413_1228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788493">
            <a:off x="-355465" y="2765235"/>
            <a:ext cx="3393195" cy="2115238"/>
          </a:xfrm>
          <a:prstGeom prst="rect">
            <a:avLst/>
          </a:prstGeom>
          <a:noFill/>
        </p:spPr>
      </p:pic>
      <p:pic>
        <p:nvPicPr>
          <p:cNvPr id="9219" name="Picture 3" descr="C:\Users\Пламена\Desktop\3 ГРУПА\20220413_1231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823170">
            <a:off x="8924727" y="3202045"/>
            <a:ext cx="3352502" cy="2172308"/>
          </a:xfrm>
          <a:prstGeom prst="rect">
            <a:avLst/>
          </a:prstGeom>
          <a:noFill/>
        </p:spPr>
      </p:pic>
      <p:pic>
        <p:nvPicPr>
          <p:cNvPr id="5" name="Картина 2" descr="IMG_20211123_16182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25478">
            <a:off x="3040554" y="2912397"/>
            <a:ext cx="2451253" cy="3455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 descr="C:\Users\Пламена\Desktop\3 ГРУПА\20220413_1229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468553">
            <a:off x="5321148" y="2390661"/>
            <a:ext cx="3657600" cy="2368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1-ви юни</a:t>
            </a:r>
            <a:br>
              <a:rPr lang="bg-BG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отбелязаха деня на детето с много игри и забавления</a:t>
            </a:r>
            <a:endParaRPr lang="bg-BG" sz="3600" dirty="0"/>
          </a:p>
        </p:txBody>
      </p:sp>
      <p:pic>
        <p:nvPicPr>
          <p:cNvPr id="7171" name="Picture 3" descr="C:\Users\Пламена\Desktop\3 ГРУПА\20220601_0954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3373"/>
            <a:ext cx="3459295" cy="4274545"/>
          </a:xfrm>
          <a:prstGeom prst="rect">
            <a:avLst/>
          </a:prstGeom>
          <a:noFill/>
        </p:spPr>
      </p:pic>
      <p:pic>
        <p:nvPicPr>
          <p:cNvPr id="7172" name="Picture 4" descr="C:\Users\Пламена\Desktop\3 ГРУПА\20220601_0959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872063">
            <a:off x="8062951" y="2677102"/>
            <a:ext cx="4660135" cy="2919470"/>
          </a:xfrm>
          <a:prstGeom prst="rect">
            <a:avLst/>
          </a:prstGeom>
          <a:noFill/>
        </p:spPr>
      </p:pic>
      <p:pic>
        <p:nvPicPr>
          <p:cNvPr id="7" name="20220601_09530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811837" y="2467778"/>
            <a:ext cx="4803354" cy="3944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388125" y="427159"/>
            <a:ext cx="85050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ВАЖНИ ЗА НАС СЪБИТИЯ</a:t>
            </a:r>
            <a:b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ПРЕЗ УЧЕБНАТА</a:t>
            </a:r>
            <a:b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</a:br>
            <a: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 202</a:t>
            </a:r>
            <a:r>
              <a:rPr lang="en-US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</a:t>
            </a:r>
            <a: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-20</a:t>
            </a:r>
            <a:r>
              <a:rPr lang="en-US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23</a:t>
            </a:r>
            <a:r>
              <a:rPr lang="bg-BG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Segoe Print" panose="02000600000000000000" pitchFamily="2" charset="0"/>
              </a:rPr>
              <a:t>ГОДИНА</a:t>
            </a:r>
            <a:r>
              <a:rPr lang="bg-BG" sz="4000" dirty="0" smtClean="0"/>
              <a:t/>
            </a:r>
            <a:br>
              <a:rPr lang="bg-BG" sz="4000" dirty="0" smtClean="0"/>
            </a:br>
            <a:endParaRPr lang="bg-BG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4250" y="3128791"/>
            <a:ext cx="4857750" cy="3354636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40664" y="1317948"/>
            <a:ext cx="84499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На 15.09.2022г. бе открита с празничен спектакъл, учебната 2022-2023г.</a:t>
            </a:r>
            <a:b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</a:br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изпълниха стихотворения и песни.</a:t>
            </a:r>
          </a:p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С много трепет и любов учителите приеха </a:t>
            </a:r>
            <a:r>
              <a:rPr lang="bg-BG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новопостъпилите</a:t>
            </a:r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</a:t>
            </a:r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деца.</a:t>
            </a:r>
            <a:endParaRPr lang="bg-BG" sz="2800" dirty="0"/>
          </a:p>
        </p:txBody>
      </p:sp>
      <p:pic>
        <p:nvPicPr>
          <p:cNvPr id="3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5881" y="3500371"/>
            <a:ext cx="4418776" cy="3357629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02254" y="345309"/>
            <a:ext cx="78586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Учебната 202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2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-202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3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г. Започна с една 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и четири групи с общо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12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0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деца.</a:t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През новата учебна година се избраха следните издателства:</a:t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яслена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група- ” Бит и техника”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група- ” Бит и техника”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II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група-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” Бит и техника”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III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 ПГ  -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“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Просвета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”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r>
              <a:rPr lang="en-US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IV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ПГ – 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>“Бит и техника”</a:t>
            </a:r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  <a:t/>
            </a:r>
            <a:b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Segoe Print" panose="02000600000000000000" pitchFamily="2" charset="0"/>
              </a:rPr>
            </a:br>
            <a:endParaRPr lang="bg-BG" sz="36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078516" y="406702"/>
            <a:ext cx="87180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ВЪВЕДЕНИЕ БОГОРОДИЧНО – </a:t>
            </a:r>
            <a:b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</a:br>
            <a:r>
              <a:rPr lang="bg-BG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ДЕН НА ХРИСТИЯНСКОТО СЕМЕЙСТВО </a:t>
            </a:r>
            <a:endParaRPr lang="bg-BG" sz="2800" dirty="0"/>
          </a:p>
        </p:txBody>
      </p:sp>
      <p:pic>
        <p:nvPicPr>
          <p:cNvPr id="8194" name="Picture 2" descr="C:\Users\hp\Desktop\Тодорова\Screenshot_20230907-075257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3209"/>
            <a:ext cx="3833297" cy="4153359"/>
          </a:xfrm>
          <a:prstGeom prst="rect">
            <a:avLst/>
          </a:prstGeom>
          <a:noFill/>
        </p:spPr>
      </p:pic>
      <p:pic>
        <p:nvPicPr>
          <p:cNvPr id="8195" name="Picture 3" descr="C:\Users\hp\Desktop\Тодорова\Screenshot_20230907-075308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1155" y="2126255"/>
            <a:ext cx="3547433" cy="4362681"/>
          </a:xfrm>
          <a:prstGeom prst="rect">
            <a:avLst/>
          </a:prstGeom>
          <a:noFill/>
        </p:spPr>
      </p:pic>
      <p:pic>
        <p:nvPicPr>
          <p:cNvPr id="8196" name="Picture 4" descr="C:\Users\hp\Desktop\Тодорова\Screenshot_20230907-075321_Vib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21976" y="2522862"/>
            <a:ext cx="4050822" cy="3787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531345" y="396607"/>
            <a:ext cx="97168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        </a:t>
            </a:r>
            <a:r>
              <a:rPr lang="bg-BG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  <a:t>КОЛЕДА</a:t>
            </a:r>
            <a:br>
              <a:rPr lang="bg-BG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itchFamily="2" charset="0"/>
              </a:rPr>
            </a:br>
            <a:endParaRPr lang="bg-BG" sz="5400" dirty="0"/>
          </a:p>
        </p:txBody>
      </p:sp>
      <p:pic>
        <p:nvPicPr>
          <p:cNvPr id="10242" name="Picture 2" descr="C:\Users\hp\Desktop\Тодорова\Screenshot_20230910-143322_Face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3340" y="1878376"/>
            <a:ext cx="4953000" cy="4704203"/>
          </a:xfrm>
          <a:prstGeom prst="rect">
            <a:avLst/>
          </a:prstGeom>
          <a:noFill/>
        </p:spPr>
      </p:pic>
      <p:pic>
        <p:nvPicPr>
          <p:cNvPr id="10243" name="Picture 3" descr="C:\Users\hp\Desktop\Тодорова\Screenshot_20230910-143332_Facebo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70" y="1578109"/>
            <a:ext cx="6252130" cy="513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17793" y="390964"/>
            <a:ext cx="107965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</a:t>
            </a:r>
            <a:r>
              <a:rPr lang="bg-BG" sz="4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БАБА МАРТА</a:t>
            </a:r>
            <a:endParaRPr lang="bg-BG" sz="4000" dirty="0"/>
          </a:p>
        </p:txBody>
      </p:sp>
      <p:pic>
        <p:nvPicPr>
          <p:cNvPr id="3074" name="Picture 2" descr="C:\Users\hp\Desktop\Тодорова\Screenshot_20230907-075203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5243" y="1927952"/>
            <a:ext cx="8538072" cy="46403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655065" y="390965"/>
            <a:ext cx="69296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ТРЕТИ МАРТ</a:t>
            </a:r>
          </a:p>
          <a:p>
            <a:endParaRPr lang="bg-BG" sz="4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четвърта група “Слънце” отбелязаха националния празник на България.</a:t>
            </a:r>
            <a:endParaRPr lang="bg-BG" sz="2400" dirty="0"/>
          </a:p>
        </p:txBody>
      </p:sp>
      <p:pic>
        <p:nvPicPr>
          <p:cNvPr id="9221" name="Picture 5" descr="C:\Users\hp\Desktop\Тодорова\20230217_1014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22870" y="2258457"/>
            <a:ext cx="3773277" cy="5128354"/>
          </a:xfrm>
          <a:prstGeom prst="rect">
            <a:avLst/>
          </a:prstGeom>
          <a:noFill/>
        </p:spPr>
      </p:pic>
      <p:pic>
        <p:nvPicPr>
          <p:cNvPr id="9222" name="Picture 6" descr="C:\Users\hp\Desktop\Тодорова\20230302_100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513" y="2544897"/>
            <a:ext cx="5750805" cy="41423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86439" y="468083"/>
            <a:ext cx="1190556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      </a:t>
            </a:r>
            <a:r>
              <a:rPr lang="bg-BG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8-ми март</a:t>
            </a:r>
            <a:endParaRPr lang="bg-BG" sz="4400" dirty="0"/>
          </a:p>
        </p:txBody>
      </p:sp>
      <p:pic>
        <p:nvPicPr>
          <p:cNvPr id="2050" name="Picture 2" descr="C:\Users\hp\Desktop\Тодорова\Screenshot_20230907-075116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336" y="253390"/>
            <a:ext cx="3580481" cy="2599980"/>
          </a:xfrm>
          <a:prstGeom prst="rect">
            <a:avLst/>
          </a:prstGeom>
          <a:noFill/>
        </p:spPr>
      </p:pic>
      <p:pic>
        <p:nvPicPr>
          <p:cNvPr id="2051" name="Picture 3" descr="C:\Users\hp\Desktop\Тодорова\Screenshot_20230907-075107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8260" y="2313542"/>
            <a:ext cx="5637022" cy="4406288"/>
          </a:xfrm>
          <a:prstGeom prst="rect">
            <a:avLst/>
          </a:prstGeom>
          <a:noFill/>
        </p:spPr>
      </p:pic>
      <p:pic>
        <p:nvPicPr>
          <p:cNvPr id="2052" name="Picture 4" descr="C:\Users\hp\Desktop\Тодорова\Screenshot_20230907-075129_Vib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331" y="3117773"/>
            <a:ext cx="4406747" cy="34758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63557" y="401982"/>
            <a:ext cx="11193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</a:t>
            </a:r>
            <a:r>
              <a:rPr lang="bg-BG" sz="4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Великден</a:t>
            </a:r>
            <a:endParaRPr lang="bg-BG" sz="4800" dirty="0"/>
          </a:p>
        </p:txBody>
      </p:sp>
      <p:pic>
        <p:nvPicPr>
          <p:cNvPr id="4098" name="Picture 2" descr="C:\Users\hp\Desktop\Тодорова\Screenshot_20230907-074734_Vib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047" y="3172858"/>
            <a:ext cx="2772406" cy="3371161"/>
          </a:xfrm>
          <a:prstGeom prst="rect">
            <a:avLst/>
          </a:prstGeom>
          <a:noFill/>
        </p:spPr>
      </p:pic>
      <p:pic>
        <p:nvPicPr>
          <p:cNvPr id="4099" name="Picture 3" descr="C:\Users\hp\Desktop\Тодорова\Screenshot_20230907-074748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959" y="2313542"/>
            <a:ext cx="4792623" cy="4338409"/>
          </a:xfrm>
          <a:prstGeom prst="rect">
            <a:avLst/>
          </a:prstGeom>
          <a:noFill/>
        </p:spPr>
      </p:pic>
      <p:pic>
        <p:nvPicPr>
          <p:cNvPr id="4100" name="Picture 4" descr="C:\Users\hp\Desktop\Тодорова\Screenshot_20230907-074935_Vib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25359" y="1938968"/>
            <a:ext cx="3172857" cy="4919031"/>
          </a:xfrm>
          <a:prstGeom prst="rect">
            <a:avLst/>
          </a:prstGeom>
          <a:noFill/>
        </p:spPr>
      </p:pic>
      <p:pic>
        <p:nvPicPr>
          <p:cNvPr id="4101" name="Picture 5" descr="C:\Users\hp\Desktop\Тодорова\Screenshot_20230910-143130_Faceboo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2304" y="335899"/>
            <a:ext cx="3092755" cy="23632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743504"/>
            <a:ext cx="7777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Ден на книгата</a:t>
            </a:r>
          </a:p>
          <a:p>
            <a:endParaRPr lang="bg-BG" sz="44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Segoe Print" panose="02000600000000000000" pitchFamily="2" charset="0"/>
            </a:endParaRPr>
          </a:p>
          <a:p>
            <a:r>
              <a:rPr lang="bg-BG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    Децата от всички групи отбелязаха     Световния ден на книгата.</a:t>
            </a:r>
            <a:endParaRPr lang="bg-BG" sz="2000" dirty="0"/>
          </a:p>
        </p:txBody>
      </p:sp>
      <p:pic>
        <p:nvPicPr>
          <p:cNvPr id="6146" name="Picture 2" descr="C:\Users\hp\Desktop\Тодорова\Screenshot_20230907-074901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10130" y="3481330"/>
            <a:ext cx="5739788" cy="3172857"/>
          </a:xfrm>
          <a:prstGeom prst="rect">
            <a:avLst/>
          </a:prstGeom>
          <a:noFill/>
        </p:spPr>
      </p:pic>
      <p:pic>
        <p:nvPicPr>
          <p:cNvPr id="6147" name="Picture 3" descr="C:\Users\hp\Desktop\Тодорова\Screenshot_20230907-074908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3169" y="3356587"/>
            <a:ext cx="3892223" cy="3341668"/>
          </a:xfrm>
          <a:prstGeom prst="rect">
            <a:avLst/>
          </a:prstGeom>
          <a:noFill/>
        </p:spPr>
      </p:pic>
      <p:pic>
        <p:nvPicPr>
          <p:cNvPr id="6148" name="Picture 4" descr="C:\Users\hp\Desktop\Тодорова\Screenshot_20230907-075005_Vib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2144" y="209321"/>
            <a:ext cx="4065224" cy="2952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443211" y="501134"/>
            <a:ext cx="87914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Децата от трета подготвителна група “</a:t>
            </a:r>
            <a:r>
              <a:rPr lang="bg-BG" sz="32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Пчелички</a:t>
            </a:r>
            <a:r>
              <a:rPr lang="bg-BG" sz="3200" b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” </a:t>
            </a:r>
            <a:r>
              <a:rPr lang="bg-BG" sz="3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пресъздадоха обичая “Лазаруване”.  </a:t>
            </a:r>
            <a:endParaRPr lang="bg-BG" sz="3200" dirty="0"/>
          </a:p>
        </p:txBody>
      </p:sp>
      <p:pic>
        <p:nvPicPr>
          <p:cNvPr id="7170" name="Picture 2" descr="C:\Users\hp\Desktop\Тодорова\Screenshot_20230907-074718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4052" y="2258458"/>
            <a:ext cx="8560107" cy="44508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Тодорова\Screenshot_20230910-143536_Face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823" y="3547431"/>
            <a:ext cx="4008705" cy="3113756"/>
          </a:xfrm>
          <a:prstGeom prst="rect">
            <a:avLst/>
          </a:prstGeom>
          <a:noFill/>
        </p:spPr>
      </p:pic>
      <p:pic>
        <p:nvPicPr>
          <p:cNvPr id="11267" name="Picture 3" descr="C:\Users\hp\Desktop\Тодорова\Screenshot_20230910-143543_Facebo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39797" y="3183874"/>
            <a:ext cx="2787268" cy="3674125"/>
          </a:xfrm>
          <a:prstGeom prst="rect">
            <a:avLst/>
          </a:prstGeom>
          <a:noFill/>
        </p:spPr>
      </p:pic>
      <p:pic>
        <p:nvPicPr>
          <p:cNvPr id="11268" name="Picture 4" descr="C:\Users\hp\Desktop\Тодорова\Screenshot_20230910-143558_Faceboo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3335" y="3117773"/>
            <a:ext cx="4194960" cy="3525398"/>
          </a:xfrm>
          <a:prstGeom prst="rect">
            <a:avLst/>
          </a:prstGeom>
          <a:noFill/>
        </p:spPr>
      </p:pic>
      <p:sp>
        <p:nvSpPr>
          <p:cNvPr id="5" name="Правоъгълник 4"/>
          <p:cNvSpPr/>
          <p:nvPr/>
        </p:nvSpPr>
        <p:spPr>
          <a:xfrm>
            <a:off x="1399143" y="390965"/>
            <a:ext cx="8240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Малки и големи станаха свидетели на ШОУ СПЕКТАКЪЛ С ПАПАГАЛИ.</a:t>
            </a:r>
            <a:endParaRPr lang="bg-BG" sz="36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947451" y="236729"/>
            <a:ext cx="10873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           </a:t>
            </a:r>
            <a:r>
              <a:rPr lang="bg-BG" sz="4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1-ви юни</a:t>
            </a:r>
            <a:endParaRPr lang="bg-BG" sz="4800" dirty="0"/>
          </a:p>
        </p:txBody>
      </p:sp>
      <p:pic>
        <p:nvPicPr>
          <p:cNvPr id="1026" name="Picture 2" descr="C:\Users\hp\Desktop\Тодорова\Screenshot_20230907-074601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0294" y="1861850"/>
            <a:ext cx="5720910" cy="4217509"/>
          </a:xfrm>
          <a:prstGeom prst="rect">
            <a:avLst/>
          </a:prstGeom>
          <a:noFill/>
        </p:spPr>
      </p:pic>
      <p:pic>
        <p:nvPicPr>
          <p:cNvPr id="1027" name="Picture 3" descr="C:\Users\hp\Desktop\Тодорова\Screenshot_20230907-074538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5069" y="1949987"/>
            <a:ext cx="5142179" cy="4065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Тодорова\Screenshot_20230907-074830_Vib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390" y="3117773"/>
            <a:ext cx="4427863" cy="3382179"/>
          </a:xfrm>
          <a:prstGeom prst="rect">
            <a:avLst/>
          </a:prstGeom>
          <a:noFill/>
        </p:spPr>
      </p:pic>
      <p:pic>
        <p:nvPicPr>
          <p:cNvPr id="5123" name="Picture 3" descr="C:\Users\hp\Desktop\Тодорова\Screenshot_20230907-074839_Vib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8597" y="3216925"/>
            <a:ext cx="5367797" cy="3128791"/>
          </a:xfrm>
          <a:prstGeom prst="rect">
            <a:avLst/>
          </a:prstGeom>
          <a:noFill/>
        </p:spPr>
      </p:pic>
      <p:sp>
        <p:nvSpPr>
          <p:cNvPr id="4" name="Правоъгълник 3"/>
          <p:cNvSpPr/>
          <p:nvPr/>
        </p:nvSpPr>
        <p:spPr>
          <a:xfrm>
            <a:off x="1377108" y="170627"/>
            <a:ext cx="83397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Segoe Print" panose="02000600000000000000" pitchFamily="2" charset="0"/>
              </a:rPr>
              <a:t>През летните месеци-юни,юли и август,децата се отдадоха на много забавления.</a:t>
            </a:r>
            <a:endParaRPr lang="bg-BG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18465</TotalTime>
  <Words>1754</Words>
  <Application>Microsoft Office PowerPoint</Application>
  <PresentationFormat>По избор</PresentationFormat>
  <Paragraphs>196</Paragraphs>
  <Slides>97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97</vt:i4>
      </vt:variant>
    </vt:vector>
  </HeadingPairs>
  <TitlesOfParts>
    <vt:vector size="98" baseType="lpstr">
      <vt:lpstr>Office Theme</vt:lpstr>
      <vt:lpstr>Слайд 1</vt:lpstr>
      <vt:lpstr>Слайд 2</vt:lpstr>
      <vt:lpstr> Директори на ДГ през годините:          1978 г.– Мария Бояджиева  1979 г.– Мария Бойчева      1983 г.– Радостина Илчева       1987 г.– Мария Димитрова                    2017 г. - Мариета Маринова-Митова</vt:lpstr>
      <vt:lpstr>В настоящия момент детското заведение е в отлично състояние, групите са 4 плюс яслена и е на делегиран бюджет. Тежък момент във времето на демокроцията е опазването на границите на двора. След редица дела от двора е отцепен 1,5 дка. Средствата за разширение, ремонт и обзавеждане са били винаги недостатъчни. През последния мандат на това ръководство са предоставени достатъчно средства, за да успее детското заведение да придобие настоящия си облик. Дворът му е озеленен и обзаведен с нови уреди за игра. С изграждането на ІІ-рия етаж над физкултурния салон всяка група има собствена занималня.</vt:lpstr>
      <vt:lpstr>Слайд 5</vt:lpstr>
      <vt:lpstr>ЕКИП:</vt:lpstr>
      <vt:lpstr>ЕКИП:</vt:lpstr>
      <vt:lpstr>ЕКИП:</vt:lpstr>
      <vt:lpstr>ЕКИП:</vt:lpstr>
      <vt:lpstr>ЕКИП:</vt:lpstr>
      <vt:lpstr>С уютната си материална база, детското заведение е приказен дом за децата.  Всяка занималня е оборудвана с интерактивна дъска, мултимедия и лаптоп.</vt:lpstr>
      <vt:lpstr>Слайд 12</vt:lpstr>
      <vt:lpstr>   Допълнителни дейности извън учебната програма:   -народни танци; - футбол;  - английски език. </vt:lpstr>
      <vt:lpstr>ВАЖНИ ЗА НАС СЪБИТИЯ ПРЕЗ УЧЕБНАТА  2018-2019  ГОДИНА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Празници и тържества:</vt:lpstr>
      <vt:lpstr>Съвместни дейности с родителите:</vt:lpstr>
      <vt:lpstr>Съвместни дейности с родителите:</vt:lpstr>
      <vt:lpstr>Съвместни дейности с родителите:</vt:lpstr>
      <vt:lpstr>Съвместни дейности:</vt:lpstr>
      <vt:lpstr>Инициативи:</vt:lpstr>
      <vt:lpstr>Инициативи:</vt:lpstr>
      <vt:lpstr>Инициативи:</vt:lpstr>
      <vt:lpstr>Инициативи:</vt:lpstr>
      <vt:lpstr>ВАЖНИ ЗА НАС СЪБИТИЯ ПРЕЗ УЧЕБНАТА  2019-2020  ГОДИНА</vt:lpstr>
      <vt:lpstr>На 16.09.2019г. бе открита с празничен спектакъл, учебната 2019-2020г. Децата от IV ПГ “Пчелички” отбелязаха откриването на учебната година с празник под наслов “Усмивка” пред родители и учители. Децата изпълниха стихотворения и песни.</vt:lpstr>
      <vt:lpstr>Учебната 2019-2020г. Започна с една яслена и четири групи с общо 129 деца. През новата учебна година за яслена, III и IV ПГ бе избрана програмната система на издателство “Просвета”, за I и II група – издателство “Булвест 2000”.</vt:lpstr>
      <vt:lpstr>“Седмица на здравите зъбки”</vt:lpstr>
      <vt:lpstr>“Седмица на здравите зъбки”</vt:lpstr>
      <vt:lpstr>На 31.10.2019г. децата от III и IV ПГ отбелязаха Денят на народните будители – 01.11 с песни и стихотворения.</vt:lpstr>
      <vt:lpstr>В ДГ “Мечо Пух” стартира нова инициатива, чиято цел бе усъвършенстване професионалните качества, умения и способности на екипа. За пръв път бе проведена вътрешна квалификация под формата на обучение, водена от психотерапевта – Йорданка Пейкова, която от тази учебна година е част от екипа на детското заведение. Тя работи индивидуално с групи, както с децата, така и с персонала, консултира и подкрепя родители, които са основна част от съвместното подпомагане на децата.</vt:lpstr>
      <vt:lpstr>“Засади дърво за мир”</vt:lpstr>
      <vt:lpstr>ВЪВЕДЕНИЕ БОГОРОДИЧНО –  ДЕН НА ХРИСТИЯНСКОТО СЕМЕЙСТВО </vt:lpstr>
      <vt:lpstr>ВЪВЕДЕНИЕ БОГОРОДИЧНО –  ДЕН НА ХРИСТИЯНСКОТО СЕМЕЙСТВО </vt:lpstr>
      <vt:lpstr>ВЪВЕДЕНИЕ БОГОРОДИЧНО –  ДЕН НА ХРИСТИЯНСКОТО СЕМЕЙСТВО </vt:lpstr>
      <vt:lpstr>През месец ноември по програма на МОН/ЕСФ и проект “Активно приобщаване в системата на Предучилищното образование – дейности подпомагащи интегрирането на деца със СОП” бе назначен помощник на учителя – Рени Петрушева. Срокът на проекта е от 14.11.2019г. До 31.05.2021г. </vt:lpstr>
      <vt:lpstr>На 05.12.2019г. децата от IV ПГ “Пчелички” взеха участие в запалването на светлините на коледната елха в с.Равда. Децата изпълниха песни и стихотворения посветени на най-светлия християнски празник – Рождество Христово.  </vt:lpstr>
      <vt:lpstr>От 9.12 до 13.12.2019г. в ДГ "Мечо Пух" се проведе инициативата - "Седмица на четенето". Ден 1 от инициативата беше посветен на четенето и бе поднадслов "Родители четат". Във всички групи - от яслена до четвърта подготвителна група, бяха поканени по трима родители, които да прочетат любима приказка. Ден 2 от инициативата беше посветен на книгата. Учителите на децата от  III ПГ и IV ПГ, представиха пред тях открита ситуация "Денят на книгата". Ден 3  "Детска библиотека" - Родителите на децата от всички групи, дариха книжки за обогатяване на библиотеките във всяка една от групите. Ден 4 - "Рециклираме старите книги" - Родители от всички групи се включиха в рециклирането на стари книги с цел изработка на изделия, които ще бъдат продадени на благотворителния коледен базар в с. Равда на 14.12.2019г от 11:00ч. пред Кметството. Ден 5 - Театър "Заенце Баенце" - Учителите на II и IV ПГ представиха пред децата от всички групи любима театрализирана приказка, с която поставиха край на инициативата.</vt:lpstr>
      <vt:lpstr>Слайд 47</vt:lpstr>
      <vt:lpstr>На 19.12.2019г. децата от IV ПГ “Пчелички” изпълниха обичая “Коледуване” в кметство Равда, където бяха посрещнати от кмета Андон Бакалов и Неговия колектив с много обич и топлина.  </vt:lpstr>
      <vt:lpstr>И през тази година добрият старец – Дядо Коледа, не пропусна дечицата от ДГ “Мечо Пух”.  С много песни, танци и радост, децата посрещнаха добрия гост, който дари всяко дете с любим и очакван подарък.  </vt:lpstr>
      <vt:lpstr>През месец декември бе проведено и традиционното за всеки сезон ателие. Участие в зимното ателие тази година взеха децата от I група “Слънце”, техните родители и учители.  </vt:lpstr>
      <vt:lpstr>Учители, помощник-възпитатели, директор, както и целия екип на детското заведение, за поредна година се включиха в коледния благотворителен базар за децата от с.Равда  </vt:lpstr>
      <vt:lpstr>През януари 2020г. децата от III ПГ “Теменужки” съвместно с родители и учители, изработиха сурвачки, с които изпълниха обичая “Сурваки” в кметство Равда.  </vt:lpstr>
      <vt:lpstr>СЕНЗОРНА ЗАЛА  “В СВЕТА НА ПРИКАЗКИТЕ”  </vt:lpstr>
      <vt:lpstr>СЕНЗОРНА ЗАЛА  “В СВЕТА НА ПРИКАЗКИТЕ”  </vt:lpstr>
      <vt:lpstr>На 02.03.2020г. Баба Марта посети децата от ДГ “Мечо Пух”. Неотлъчно до нея бяха верните й помощнички – Мартелина и Мартиана. Добрата старица разказа на малчуганите легендата за мартениците и дари всяко от тях с мартеничка за здраве и вкусна питка. Децата поздравиха добрата старица с песнички и много усмивки, а накрая всички заедно изпълниха пролетно хорце. </vt:lpstr>
      <vt:lpstr>3-ти март </vt:lpstr>
      <vt:lpstr>8-ми март </vt:lpstr>
      <vt:lpstr>  На 13.03.2020г. Във връзка с обявеното извънредно положение и в изпълнение на заповед на Министъра на здравеопазването, бе преустановено посещението на децата в детското заведение. </vt:lpstr>
      <vt:lpstr>През месец април бе избрано лого на детското заведение – единодушно от всички колеги.  </vt:lpstr>
      <vt:lpstr>През месец април, помощният персонал на детското заведение се погрижи за засаждането на зеленчукова градина.  През месец юни, юли и август, децата от всички възрастови групи на ДГ “Мечо Пух” поливаха, плевиха и събираха зеленчуците от градинката на детското заведение.  </vt:lpstr>
      <vt:lpstr>Слайд 61</vt:lpstr>
      <vt:lpstr>На 15.09.2020г. бе открита учебната 2020-2021г.Поради усложнената епидемиологична обстановка в страната,всички празници в ДГ се отбелязаха по групи. </vt:lpstr>
      <vt:lpstr>Слайд 63</vt:lpstr>
      <vt:lpstr>На 31.10.2020г. децата от III и IV ПГ отбелязаха Денят на народните будители.</vt:lpstr>
      <vt:lpstr>На 31.11.2020г. детското заведение преустанови работа,поради  въведеното извънредно положение в страната,като мярка срещу ограничението на COVID-19 в България.</vt:lpstr>
      <vt:lpstr>На 04.01.2021г. Детското заведение отново отвори врати. Децата се посреща и изпращаха по график, като се използваха всички противоепидемични мерки.</vt:lpstr>
      <vt:lpstr>              3-ти март  IV ПГ “Теменужки” изработиха знаменца посветени на трети март</vt:lpstr>
      <vt:lpstr>              8-ми март   Децата от IV ПГ “Теменужки” изработиха кошнички по случай празника </vt:lpstr>
      <vt:lpstr>Децата от IV ПГ “Теменужки” пресъздадоха обичая “Лазаруване”</vt:lpstr>
      <vt:lpstr>                Великден На велики четвъртък, децата боядисаха яйчица и изработиха великденски кошнички.</vt:lpstr>
      <vt:lpstr>Децата от IV ПГ “Теменужки” посетиха ОУ “Св.Св. Кирил и Методий”,с.Равда. Бъдещите първокласници бяха запознати с базата на училището.</vt:lpstr>
      <vt:lpstr>През летните месеци-юни,юли и август, децата се отдадоха на весели игри  и много забавления.</vt:lpstr>
      <vt:lpstr>ВАЖНИ ЗА НАС СЪБИТИЯ ПРЕЗ УЧЕБНАТА  2021-2022 ГОДИНА </vt:lpstr>
      <vt:lpstr>На 15.09.2020г. бе открита учебната 2021-2022г.Поради усложнената епидемиологична обстановка в страната,всички празници в ДГ се отбелязаха по групи. </vt:lpstr>
      <vt:lpstr>Учебната 2021-2022г. Започна с една яслена и четири групи с общо 125 деца. През новата учебна година се избраха следните издателства:  яслена група- ”Булвест 2000”   I  група- “Бит и техника”  II  група-”Булвест 2000” III ПГ  - “Чуден свят”  IV ПГ –“Бит и техника”  </vt:lpstr>
      <vt:lpstr>ДЕН НА НАРОДНИТЕ БУДИТЕЛИ</vt:lpstr>
      <vt:lpstr>ВЪВЕДЕНИЕ БОГОРОДИЧНО –  ДЕН НА ХРИСТИЯНСКОТО СЕМЕЙСТВО </vt:lpstr>
      <vt:lpstr>КОЛЕДА   </vt:lpstr>
      <vt:lpstr>БАБА МАРТА  </vt:lpstr>
      <vt:lpstr>8-ми март  И тази година възпитаниците на Детска градина „Мечо Пух“ посрещнаха с нетърпение 8 март – денят на мама. Децата от всички групи проявиха творчество и талант, за да изработят подарък – изненада, с който да зарадват своите майки и да им благодарят за грижите, подкрепата и безграничната любов. Въпреки, че празникът бе проведен онлайн, това не попречи на доброто настроение на децата, които пяха песнички, рецитираха стихчета и изпратиха поздрави на своите майки с най – топлите си усмивки.</vt:lpstr>
      <vt:lpstr>Вълнуващо пътуване в Слънчевата система</vt:lpstr>
      <vt:lpstr>За поредна година се проведоха състезанията “Многознайко”. Децата показа много знания  по образователните направления.За положения труд  получиха медали и грамоти.</vt:lpstr>
      <vt:lpstr>1-ви юни Децата отбелязаха деня на детето с много игри и забавления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Йоана</dc:creator>
  <cp:lastModifiedBy>hp</cp:lastModifiedBy>
  <cp:revision>203</cp:revision>
  <dcterms:created xsi:type="dcterms:W3CDTF">2017-10-13T17:34:27Z</dcterms:created>
  <dcterms:modified xsi:type="dcterms:W3CDTF">2023-09-11T04:19:10Z</dcterms:modified>
</cp:coreProperties>
</file>